
<file path=[Content_Types].xml><?xml version="1.0" encoding="utf-8"?>
<Types xmlns="http://schemas.openxmlformats.org/package/2006/content-types">
  <Default Extension="xml" ContentType="application/xml"/>
  <Default Extension="mp4" ContentType="video/unknown"/>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omments/comment1.xml" ContentType="application/vnd.openxmlformats-officedocument.presentationml.comments+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6"/>
  </p:notesMasterIdLst>
  <p:sldIdLst>
    <p:sldId id="256" r:id="rId2"/>
    <p:sldId id="257" r:id="rId3"/>
    <p:sldId id="258" r:id="rId4"/>
    <p:sldId id="259" r:id="rId5"/>
    <p:sldId id="260" r:id="rId6"/>
    <p:sldId id="261" r:id="rId7"/>
    <p:sldId id="290" r:id="rId8"/>
    <p:sldId id="291" r:id="rId9"/>
    <p:sldId id="289" r:id="rId10"/>
    <p:sldId id="292" r:id="rId11"/>
    <p:sldId id="293" r:id="rId12"/>
    <p:sldId id="295" r:id="rId13"/>
    <p:sldId id="294" r:id="rId14"/>
    <p:sldId id="298" r:id="rId15"/>
    <p:sldId id="297" r:id="rId16"/>
    <p:sldId id="296" r:id="rId17"/>
    <p:sldId id="288" r:id="rId18"/>
    <p:sldId id="262" r:id="rId19"/>
    <p:sldId id="263" r:id="rId20"/>
    <p:sldId id="264" r:id="rId21"/>
    <p:sldId id="265" r:id="rId22"/>
    <p:sldId id="266" r:id="rId23"/>
    <p:sldId id="267" r:id="rId24"/>
    <p:sldId id="268" r:id="rId25"/>
    <p:sldId id="269" r:id="rId26"/>
    <p:sldId id="270" r:id="rId27"/>
    <p:sldId id="272" r:id="rId28"/>
    <p:sldId id="273" r:id="rId29"/>
    <p:sldId id="274" r:id="rId30"/>
    <p:sldId id="301" r:id="rId31"/>
    <p:sldId id="300" r:id="rId32"/>
    <p:sldId id="299" r:id="rId33"/>
    <p:sldId id="276" r:id="rId34"/>
    <p:sldId id="277" r:id="rId35"/>
    <p:sldId id="278" r:id="rId36"/>
    <p:sldId id="279" r:id="rId37"/>
    <p:sldId id="280" r:id="rId38"/>
    <p:sldId id="281" r:id="rId39"/>
    <p:sldId id="282" r:id="rId40"/>
    <p:sldId id="283" r:id="rId41"/>
    <p:sldId id="284" r:id="rId42"/>
    <p:sldId id="285" r:id="rId43"/>
    <p:sldId id="286" r:id="rId44"/>
    <p:sldId id="287" r:id="rId45"/>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9pPr>
  </p:defaultTextStyle>
  <p:extLst>
    <p:ext uri="{EFAFB233-063F-42B5-8137-9DF3F51BA10A}">
      <p15:sld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yle Ofori"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hueOff val="-136794"/>
              <a:satOff val="-2150"/>
              <a:lumOff val="15693"/>
            </a:schemeClr>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chemeClr val="accent3">
              <a:alpha val="35000"/>
            </a:scheme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55218" autoAdjust="0"/>
  </p:normalViewPr>
  <p:slideViewPr>
    <p:cSldViewPr snapToGrid="0" snapToObjects="1">
      <p:cViewPr varScale="1">
        <p:scale>
          <a:sx n="56" d="100"/>
          <a:sy n="56" d="100"/>
        </p:scale>
        <p:origin x="-1696" y="-96"/>
      </p:cViewPr>
      <p:guideLst>
        <p:guide orient="horz" pos="3072"/>
        <p:guide pos="409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notesMaster" Target="notesMasters/notesMaster1.xml"/><Relationship Id="rId47" Type="http://schemas.openxmlformats.org/officeDocument/2006/relationships/printerSettings" Target="printerSettings/printerSettings1.bin"/><Relationship Id="rId48" Type="http://schemas.openxmlformats.org/officeDocument/2006/relationships/commentAuthors" Target="commentAuthors.xml"/><Relationship Id="rId49" Type="http://schemas.openxmlformats.org/officeDocument/2006/relationships/presProps" Target="presProp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viewProps" Target="viewProps.xml"/><Relationship Id="rId51" Type="http://schemas.openxmlformats.org/officeDocument/2006/relationships/theme" Target="theme/theme1.xml"/><Relationship Id="rId5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6-01-25T13:17:21.125" idx="1">
    <p:pos x="10" y="10"/>
    <p:text>I'm good with reading this, but I think we should break it into multiple slides.</p:text>
  </p:cm>
</p:cmLst>
</file>

<file path=ppt/media/image1.png>
</file>

<file path=ppt/media/image2.jpg>
</file>

<file path=ppt/media/image3.jp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071533476"/>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Tree>
    <p:extLst>
      <p:ext uri="{BB962C8B-B14F-4D97-AF65-F5344CB8AC3E}">
        <p14:creationId xmlns:p14="http://schemas.microsoft.com/office/powerpoint/2010/main" val="6744304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200" rtl="0" eaLnBrk="1" fontAlgn="auto" latinLnBrk="0" hangingPunct="1">
              <a:lnSpc>
                <a:spcPct val="117999"/>
              </a:lnSpc>
              <a:spcBef>
                <a:spcPts val="0"/>
              </a:spcBef>
              <a:spcAft>
                <a:spcPts val="0"/>
              </a:spcAft>
              <a:buClrTx/>
              <a:buSzTx/>
              <a:buFontTx/>
              <a:buNone/>
              <a:tabLst/>
              <a:defRPr/>
            </a:pPr>
            <a:r>
              <a:rPr lang="en-US" sz="2200" b="0" i="0" u="none" strike="noStrike" dirty="0" smtClean="0">
                <a:effectLst/>
                <a:latin typeface="Helvetica Neue"/>
                <a:ea typeface="Helvetica Neue"/>
                <a:cs typeface="Helvetica Neue"/>
                <a:sym typeface="Helvetica Neue"/>
              </a:rPr>
              <a:t>Directions for participants: The first student will</a:t>
            </a:r>
            <a:r>
              <a:rPr lang="en-US" sz="2200" b="0" i="0" u="none" strike="noStrike" baseline="0" dirty="0" smtClean="0">
                <a:effectLst/>
                <a:latin typeface="Helvetica Neue"/>
                <a:ea typeface="Helvetica Neue"/>
                <a:cs typeface="Helvetica Neue"/>
                <a:sym typeface="Helvetica Neue"/>
              </a:rPr>
              <a:t> </a:t>
            </a:r>
            <a:r>
              <a:rPr lang="en-US" sz="2200" b="0" i="0" u="none" strike="noStrike" dirty="0" smtClean="0">
                <a:effectLst/>
                <a:latin typeface="Helvetica Neue"/>
                <a:ea typeface="Helvetica Neue"/>
                <a:cs typeface="Helvetica Neue"/>
                <a:sym typeface="Helvetica Neue"/>
              </a:rPr>
              <a:t>read the fact aloud, guess who it belongs to. Limit 2 guesses. Then owner identifies themselves and restates their name and fact. Team (Everyone) gets a point for every right fact guess. </a:t>
            </a:r>
            <a:r>
              <a:rPr lang="en-US" sz="2200" b="0" i="0" u="none" strike="noStrike" smtClean="0">
                <a:effectLst/>
                <a:latin typeface="Helvetica Neue"/>
                <a:ea typeface="Helvetica Neue"/>
                <a:cs typeface="Helvetica Neue"/>
                <a:sym typeface="Helvetica Neue"/>
              </a:rPr>
              <a:t>Then, pass the</a:t>
            </a:r>
            <a:r>
              <a:rPr lang="en-US" sz="2200" b="0" i="0" u="none" strike="noStrike" baseline="0" smtClean="0">
                <a:effectLst/>
                <a:latin typeface="Helvetica Neue"/>
                <a:ea typeface="Helvetica Neue"/>
                <a:cs typeface="Helvetica Neue"/>
                <a:sym typeface="Helvetica Neue"/>
              </a:rPr>
              <a:t> bag on to the next student.</a:t>
            </a:r>
            <a:endParaRPr lang="en-US" smtClean="0"/>
          </a:p>
          <a:p>
            <a:pPr marL="0" marR="0" indent="0" defTabSz="457200" rtl="0"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6150321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program, it’ll be clear that only</a:t>
            </a:r>
            <a:r>
              <a:rPr lang="en-US" baseline="0" dirty="0" smtClean="0"/>
              <a:t> you can make yourself get the knowledge you want. That should be maybe a little scary, but also empowering!</a:t>
            </a:r>
          </a:p>
          <a:p>
            <a:r>
              <a:rPr lang="en-US" baseline="0" dirty="0" smtClean="0"/>
              <a:t>Have students record 3 goals for this class.</a:t>
            </a:r>
          </a:p>
          <a:p>
            <a:r>
              <a:rPr lang="en-US" baseline="0" dirty="0" smtClean="0"/>
              <a:t>Have students record 3 apprehensions they have about meeting their goals.</a:t>
            </a:r>
            <a:endParaRPr lang="en-US" dirty="0" smtClean="0"/>
          </a:p>
          <a:p>
            <a:endParaRPr lang="en-US" dirty="0"/>
          </a:p>
        </p:txBody>
      </p:sp>
    </p:spTree>
    <p:extLst>
      <p:ext uri="{BB962C8B-B14F-4D97-AF65-F5344CB8AC3E}">
        <p14:creationId xmlns:p14="http://schemas.microsoft.com/office/powerpoint/2010/main" val="17238716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want to go over bits and</a:t>
            </a:r>
            <a:r>
              <a:rPr lang="en-US" baseline="0" dirty="0" smtClean="0"/>
              <a:t> pieces of Brandy’s team’s working agreement </a:t>
            </a:r>
            <a:r>
              <a:rPr lang="en-US" dirty="0" smtClean="0"/>
              <a:t>at</a:t>
            </a:r>
            <a:r>
              <a:rPr lang="en-US" baseline="0" dirty="0" smtClean="0"/>
              <a:t> a high level (not get lost in all the detail):</a:t>
            </a:r>
          </a:p>
          <a:p>
            <a:r>
              <a:rPr lang="en-US" baseline="0" dirty="0" smtClean="0"/>
              <a:t>Purpose is to show how we want to work as a team, from values to particular processes.</a:t>
            </a:r>
          </a:p>
          <a:p>
            <a:r>
              <a:rPr lang="en-US" baseline="0" dirty="0" smtClean="0"/>
              <a:t>For our purposes, most important thing is values; we’ll learn the processes as we go on.</a:t>
            </a:r>
            <a:endParaRPr lang="en-US" dirty="0" smtClean="0"/>
          </a:p>
          <a:p>
            <a:endParaRPr lang="en-US" dirty="0"/>
          </a:p>
        </p:txBody>
      </p:sp>
    </p:spTree>
    <p:extLst>
      <p:ext uri="{BB962C8B-B14F-4D97-AF65-F5344CB8AC3E}">
        <p14:creationId xmlns:p14="http://schemas.microsoft.com/office/powerpoint/2010/main" val="6744304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405911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 example of an important section. Others</a:t>
            </a:r>
            <a:r>
              <a:rPr lang="en-US" baseline="0" dirty="0" smtClean="0"/>
              <a:t> include “who should meetings involve”, “do we review each other’s code”, “how do we keep people in the loop about our availability”…</a:t>
            </a:r>
            <a:endParaRPr lang="en-US" dirty="0"/>
          </a:p>
        </p:txBody>
      </p:sp>
    </p:spTree>
    <p:extLst>
      <p:ext uri="{BB962C8B-B14F-4D97-AF65-F5344CB8AC3E}">
        <p14:creationId xmlns:p14="http://schemas.microsoft.com/office/powerpoint/2010/main" val="27405911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40591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will hold ourselves</a:t>
            </a:r>
            <a:r>
              <a:rPr lang="en-US" baseline="0" dirty="0" smtClean="0"/>
              <a:t> to standard we come up with.</a:t>
            </a:r>
          </a:p>
          <a:p>
            <a:r>
              <a:rPr lang="en-US" baseline="0" dirty="0" smtClean="0"/>
              <a:t>Value we would like to include: </a:t>
            </a:r>
            <a:r>
              <a:rPr lang="en-US" dirty="0" smtClean="0"/>
              <a:t>Respect, Integrity</a:t>
            </a:r>
            <a:r>
              <a:rPr lang="en-US" baseline="0" dirty="0" smtClean="0"/>
              <a:t> and the Right Effort (not just acting for action’s sake)…</a:t>
            </a:r>
          </a:p>
          <a:p>
            <a:endParaRPr lang="en-US" baseline="0" dirty="0" smtClean="0"/>
          </a:p>
          <a:p>
            <a:pPr rtl="0"/>
            <a:r>
              <a:rPr lang="en-US" sz="2200" b="1" i="0" u="sng" dirty="0" smtClean="0">
                <a:effectLst/>
                <a:latin typeface="Helvetica Neue"/>
                <a:ea typeface="Helvetica Neue"/>
                <a:cs typeface="Helvetica Neue"/>
                <a:sym typeface="Helvetica Neue"/>
              </a:rPr>
              <a:t>Time Commitment / Availability</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be present each scheduled class.</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be focused on our learning materials for that day.</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If we know we will be absent we will let our team know.</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Communication and Teamwork</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communicate with respect to everyone.</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give and receive constructive feedback.</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get input from team members before making decisions that affect the team.</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Effort</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do our best to meet our deadlines. </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If we cannot meet our deadlines, we will give our team members enough advance notice.</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Coding and Code Review</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write our best code.</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follow Boy Scout Rules : “Leave it better than you found it”</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be respectful and encouraging to teammates during code reviews, keeping in mind that we are all learning.</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Personal Development</a:t>
            </a:r>
            <a:endParaRPr lang="en-US" b="0" dirty="0" smtClean="0">
              <a:effectLst/>
            </a:endParaRPr>
          </a:p>
          <a:p>
            <a:r>
              <a:rPr lang="en-US" sz="2200" b="0" i="0" u="none" strike="noStrike" dirty="0" smtClean="0">
                <a:effectLst/>
                <a:latin typeface="Helvetica Neue"/>
                <a:ea typeface="Helvetica Neue"/>
                <a:cs typeface="Helvetica Neue"/>
                <a:sym typeface="Helvetica Neue"/>
              </a:rPr>
              <a:t>We will study on our own to further progress our knowledge (and bring it back to share!).</a:t>
            </a:r>
            <a:endParaRPr lang="en-US" dirty="0" smtClean="0"/>
          </a:p>
          <a:p>
            <a:endParaRPr lang="en-US" dirty="0"/>
          </a:p>
        </p:txBody>
      </p:sp>
    </p:spTree>
    <p:extLst>
      <p:ext uri="{BB962C8B-B14F-4D97-AF65-F5344CB8AC3E}">
        <p14:creationId xmlns:p14="http://schemas.microsoft.com/office/powerpoint/2010/main" val="17238579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Ask students to answer this question in their own words?</a:t>
            </a:r>
            <a:endParaRPr lang="en-US" dirty="0"/>
          </a:p>
        </p:txBody>
      </p:sp>
    </p:spTree>
    <p:extLst>
      <p:ext uri="{BB962C8B-B14F-4D97-AF65-F5344CB8AC3E}">
        <p14:creationId xmlns:p14="http://schemas.microsoft.com/office/powerpoint/2010/main" val="7591693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definition we found online</a:t>
            </a:r>
            <a:r>
              <a:rPr lang="en-US" baseline="0" dirty="0" smtClean="0"/>
              <a:t> from a university in Georgia that we thought was pretty clear.</a:t>
            </a:r>
            <a:endParaRPr lang="en-US" dirty="0"/>
          </a:p>
        </p:txBody>
      </p:sp>
    </p:spTree>
    <p:extLst>
      <p:ext uri="{BB962C8B-B14F-4D97-AF65-F5344CB8AC3E}">
        <p14:creationId xmlns:p14="http://schemas.microsoft.com/office/powerpoint/2010/main" val="14217403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Get</a:t>
            </a:r>
            <a:r>
              <a:rPr lang="en-US" baseline="0" dirty="0" smtClean="0"/>
              <a:t> answers from around the classroom: </a:t>
            </a:r>
          </a:p>
          <a:p>
            <a:r>
              <a:rPr lang="en-US" baseline="0" dirty="0" smtClean="0"/>
              <a:t>1. Something that you learned today.</a:t>
            </a:r>
          </a:p>
          <a:p>
            <a:r>
              <a:rPr lang="en-US" dirty="0" smtClean="0"/>
              <a:t>2.</a:t>
            </a:r>
            <a:r>
              <a:rPr lang="en-US" baseline="0" dirty="0" smtClean="0"/>
              <a:t> After today, how are you feeling?</a:t>
            </a:r>
            <a:endParaRPr lang="en-US" dirty="0"/>
          </a:p>
        </p:txBody>
      </p:sp>
    </p:spTree>
    <p:extLst>
      <p:ext uri="{BB962C8B-B14F-4D97-AF65-F5344CB8AC3E}">
        <p14:creationId xmlns:p14="http://schemas.microsoft.com/office/powerpoint/2010/main" val="1735474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buAutoNum type="arabicPeriod"/>
            </a:pPr>
            <a:r>
              <a:rPr lang="en-US" baseline="0" dirty="0" smtClean="0"/>
              <a:t>Ask students why they think we’re putting procedures in, especially when we’re not their classroom teachers.</a:t>
            </a:r>
          </a:p>
          <a:p>
            <a:pPr marL="457200" indent="-457200">
              <a:buAutoNum type="arabicPeriod"/>
            </a:pPr>
            <a:r>
              <a:rPr lang="en-US" baseline="0" dirty="0" smtClean="0"/>
              <a:t>Motivating story: how have computers taken over the world? Because they do what they do well. Take in the input, put out the output, not wasting time. Simple, but can do really complicated things that blow people’s minds—and they just get better and better. We want this class to be like that, so you can maximize your potential, not be mad at how the person next to you is cutting up. </a:t>
            </a:r>
            <a:endParaRPr lang="en-US" dirty="0"/>
          </a:p>
        </p:txBody>
      </p:sp>
    </p:spTree>
    <p:extLst>
      <p:ext uri="{BB962C8B-B14F-4D97-AF65-F5344CB8AC3E}">
        <p14:creationId xmlns:p14="http://schemas.microsoft.com/office/powerpoint/2010/main" val="674430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Otherwise</a:t>
            </a:r>
            <a:r>
              <a:rPr lang="en-US" baseline="0" dirty="0" smtClean="0"/>
              <a:t> we lose precious time every day</a:t>
            </a:r>
          </a:p>
          <a:p>
            <a:r>
              <a:rPr lang="en-US" baseline="0" dirty="0" smtClean="0"/>
              <a:t>Quiet ≠ silent, we can get your attention, but don’t be on 10</a:t>
            </a:r>
            <a:endParaRPr lang="en-US" dirty="0"/>
          </a:p>
        </p:txBody>
      </p:sp>
    </p:spTree>
    <p:extLst>
      <p:ext uri="{BB962C8B-B14F-4D97-AF65-F5344CB8AC3E}">
        <p14:creationId xmlns:p14="http://schemas.microsoft.com/office/powerpoint/2010/main" val="17783372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a:t>
            </a:r>
            <a:r>
              <a:rPr lang="en-US" baseline="0" dirty="0" smtClean="0"/>
              <a:t> respect you’d want</a:t>
            </a:r>
          </a:p>
          <a:p>
            <a:r>
              <a:rPr lang="en-US" baseline="0" dirty="0" smtClean="0"/>
              <a:t>We don’t want to waste time, energy, goodwill repeating ourselves</a:t>
            </a:r>
            <a:endParaRPr lang="en-US" dirty="0"/>
          </a:p>
        </p:txBody>
      </p:sp>
    </p:spTree>
    <p:extLst>
      <p:ext uri="{BB962C8B-B14F-4D97-AF65-F5344CB8AC3E}">
        <p14:creationId xmlns:p14="http://schemas.microsoft.com/office/powerpoint/2010/main" val="17783372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Otherwise,</a:t>
            </a:r>
            <a:r>
              <a:rPr lang="en-US" baseline="0" dirty="0" smtClean="0"/>
              <a:t> takes forever to quiet down.</a:t>
            </a:r>
          </a:p>
          <a:p>
            <a:r>
              <a:rPr lang="en-US" baseline="0" dirty="0" smtClean="0"/>
              <a:t>Is there some sort of signal you all use?</a:t>
            </a:r>
          </a:p>
          <a:p>
            <a:r>
              <a:rPr lang="en-US" baseline="0" dirty="0" smtClean="0"/>
              <a:t>Hope you’re noticing a trend: there’s a reason for everything we’re doing, and it’s not to control your lives but to maximize your learning -&gt; enjoyment.</a:t>
            </a:r>
          </a:p>
        </p:txBody>
      </p:sp>
    </p:spTree>
    <p:extLst>
      <p:ext uri="{BB962C8B-B14F-4D97-AF65-F5344CB8AC3E}">
        <p14:creationId xmlns:p14="http://schemas.microsoft.com/office/powerpoint/2010/main" val="17783372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isn’t school, but you’re in school and representing your school. Plus, why memorize two sets of rules?</a:t>
            </a:r>
            <a:endParaRPr lang="en-US" dirty="0"/>
          </a:p>
        </p:txBody>
      </p:sp>
    </p:spTree>
    <p:extLst>
      <p:ext uri="{BB962C8B-B14F-4D97-AF65-F5344CB8AC3E}">
        <p14:creationId xmlns:p14="http://schemas.microsoft.com/office/powerpoint/2010/main" val="17783372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200" eaLnBrk="1" fontAlgn="auto" latinLnBrk="0" hangingPunct="1">
              <a:lnSpc>
                <a:spcPct val="117999"/>
              </a:lnSpc>
              <a:spcBef>
                <a:spcPts val="0"/>
              </a:spcBef>
              <a:spcAft>
                <a:spcPts val="0"/>
              </a:spcAft>
              <a:buClrTx/>
              <a:buSzTx/>
              <a:buFontTx/>
              <a:buNone/>
              <a:tabLst/>
              <a:defRPr/>
            </a:pPr>
            <a:r>
              <a:rPr lang="en-US" baseline="0" dirty="0" smtClean="0"/>
              <a:t>Easy to define negatives--n</a:t>
            </a:r>
            <a:r>
              <a:rPr lang="en-US" dirty="0" smtClean="0"/>
              <a:t>ame-calling, putting</a:t>
            </a:r>
            <a:r>
              <a:rPr lang="en-US" baseline="0" dirty="0" smtClean="0"/>
              <a:t> people down, swearing/cussing people out—but (and this is not a rule) think of what an experience this would be if everyone felt relaxed, safe, happy with one another. Great, right? Let’s aim </a:t>
            </a:r>
            <a:r>
              <a:rPr lang="en-US" baseline="0" smtClean="0"/>
              <a:t>for that.</a:t>
            </a:r>
            <a:endParaRPr lang="en-US" dirty="0"/>
          </a:p>
        </p:txBody>
      </p:sp>
    </p:spTree>
    <p:extLst>
      <p:ext uri="{BB962C8B-B14F-4D97-AF65-F5344CB8AC3E}">
        <p14:creationId xmlns:p14="http://schemas.microsoft.com/office/powerpoint/2010/main" val="17783372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-Don’t expect that it will come to this.</a:t>
            </a:r>
          </a:p>
          <a:p>
            <a:r>
              <a:rPr lang="en-US" baseline="0" dirty="0" smtClean="0"/>
              <a:t>-Not our job; here to teach you something new.</a:t>
            </a:r>
          </a:p>
          <a:p>
            <a:r>
              <a:rPr lang="en-US" baseline="0" dirty="0" smtClean="0"/>
              <a:t>-Also, we’re understanding people—if having a rough day, you can talk to us, but can’t ruin things for others.</a:t>
            </a:r>
          </a:p>
        </p:txBody>
      </p:sp>
    </p:spTree>
    <p:extLst>
      <p:ext uri="{BB962C8B-B14F-4D97-AF65-F5344CB8AC3E}">
        <p14:creationId xmlns:p14="http://schemas.microsoft.com/office/powerpoint/2010/main" val="17783372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Tree>
    <p:extLst>
      <p:ext uri="{BB962C8B-B14F-4D97-AF65-F5344CB8AC3E}">
        <p14:creationId xmlns:p14="http://schemas.microsoft.com/office/powerpoint/2010/main" val="17783372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19250" y="660400"/>
            <a:ext cx="9758016" cy="59055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lstStyle/>
          <a:p>
            <a:r>
              <a:t>Title Text</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655079678"/>
      </p:ext>
    </p:extLst>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299" y="638919"/>
            <a:ext cx="5325770" cy="8216901"/>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148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31000" y="4965700"/>
            <a:ext cx="5334000" cy="3898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31000" y="635000"/>
            <a:ext cx="5334000" cy="3898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635000"/>
            <a:ext cx="5334000" cy="8229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i="1"/>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175"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068404004"/>
      </p:ext>
    </p:extLst>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025151538"/>
      </p:ext>
    </p:extLst>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830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50" r:id="rId1"/>
    <p:sldLayoutId id="2147483652" r:id="rId2"/>
    <p:sldLayoutId id="2147483653" r:id="rId3"/>
    <p:sldLayoutId id="2147483656" r:id="rId4"/>
    <p:sldLayoutId id="2147483657" r:id="rId5"/>
    <p:sldLayoutId id="2147483658" r:id="rId6"/>
    <p:sldLayoutId id="2147483659" r:id="rId7"/>
    <p:sldLayoutId id="2147483660" r:id="rId8"/>
    <p:sldLayoutId id="2147483661" r:id="rId9"/>
    <p:sldLayoutId id="2147483662" r:id="rId10"/>
  </p:sldLayoutIdLst>
  <p:transition xmlns:p14="http://schemas.microsoft.com/office/powerpoint/2010/mai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1.png"/><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1.png"/><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1.png"/><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9.xml"/><Relationship Id="rId4" Type="http://schemas.openxmlformats.org/officeDocument/2006/relationships/image" Target="../media/image7.png"/><Relationship Id="rId5" Type="http://schemas.openxmlformats.org/officeDocument/2006/relationships/image" Target="../media/image1.png"/><Relationship Id="rId1" Type="http://schemas.microsoft.com/office/2007/relationships/media" Target="../media/media1.mp4"/><Relationship Id="rId2" Type="http://schemas.openxmlformats.org/officeDocument/2006/relationships/video" Target="../media/media1.mp4"/></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comments" Target="../comments/comment1.xml"/><Relationship Id="rId1" Type="http://schemas.openxmlformats.org/officeDocument/2006/relationships/slideLayout" Target="../slideLayouts/slideLayout9.xml"/><Relationship Id="rId2" Type="http://schemas.openxmlformats.org/officeDocument/2006/relationships/hyperlink" Target="http://earsketch.gatech.edu/category/learning/anatomy-of-an-earsketch-project/what-is-programming"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hyperlink" Target="http://udacity.github.io/js-basics/static-home/index.html" TargetMode="External"/><Relationship Id="rId3" Type="http://schemas.openxmlformats.org/officeDocument/2006/relationships/image" Target="../media/image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g"/><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a:spLocks noGrp="1"/>
          </p:cNvSpPr>
          <p:nvPr>
            <p:ph type="ctrTitle"/>
          </p:nvPr>
        </p:nvSpPr>
        <p:spPr>
          <a:prstGeom prst="rect">
            <a:avLst/>
          </a:prstGeom>
        </p:spPr>
        <p:txBody>
          <a:bodyPr/>
          <a:lstStyle/>
          <a:p>
            <a:r>
              <a:rPr dirty="0"/>
              <a:t>Day 1 (MM/DD/YYYY)</a:t>
            </a:r>
          </a:p>
        </p:txBody>
      </p:sp>
      <p:sp>
        <p:nvSpPr>
          <p:cNvPr id="120" name="Shape 120"/>
          <p:cNvSpPr>
            <a:spLocks noGrp="1"/>
          </p:cNvSpPr>
          <p:nvPr>
            <p:ph type="subTitle" sz="quarter" idx="1"/>
          </p:nvPr>
        </p:nvSpPr>
        <p:spPr>
          <a:prstGeom prst="rect">
            <a:avLst/>
          </a:prstGeom>
        </p:spPr>
        <p:txBody>
          <a:bodyPr/>
          <a:lstStyle/>
          <a:p>
            <a:r>
              <a:rPr lang="en-US" dirty="0" smtClean="0"/>
              <a:t>D-Code</a:t>
            </a:r>
            <a:endParaRPr dirty="0"/>
          </a:p>
        </p:txBody>
      </p:sp>
      <p:sp>
        <p:nvSpPr>
          <p:cNvPr id="2" name="PB"/>
          <p:cNvSpPr/>
          <p:nvPr/>
        </p:nvSpPr>
        <p:spPr>
          <a:xfrm>
            <a:off x="0" y="9601200"/>
            <a:ext cx="295564"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701481665"/>
      </p:ext>
    </p:extLst>
  </p:cSld>
  <p:clrMapOvr>
    <a:masterClrMapping/>
  </p:clrMapOvr>
  <p:transition xmlns:p14="http://schemas.microsoft.com/office/powerpoint/2010/mai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rPr lang="en-US" dirty="0" smtClean="0"/>
              <a:t>The </a:t>
            </a:r>
            <a:r>
              <a:rPr dirty="0" smtClean="0"/>
              <a:t>Procedures</a:t>
            </a:r>
            <a:endParaRPr dirty="0"/>
          </a:p>
        </p:txBody>
      </p:sp>
      <p:sp>
        <p:nvSpPr>
          <p:cNvPr id="153" name="Shape 153"/>
          <p:cNvSpPr>
            <a:spLocks noGrp="1"/>
          </p:cNvSpPr>
          <p:nvPr>
            <p:ph type="body" idx="1"/>
          </p:nvPr>
        </p:nvSpPr>
        <p:spPr>
          <a:prstGeom prst="rect">
            <a:avLst/>
          </a:prstGeom>
        </p:spPr>
        <p:txBody>
          <a:bodyPr>
            <a:normAutofit/>
          </a:bodyPr>
          <a:lstStyle/>
          <a:p>
            <a:pPr marL="404495" indent="-404495" defTabSz="531622">
              <a:spcBef>
                <a:spcPts val="3800"/>
              </a:spcBef>
              <a:defRPr sz="3458"/>
            </a:pPr>
            <a:r>
              <a:rPr lang="en-US" dirty="0" smtClean="0"/>
              <a:t>Get to class on time.</a:t>
            </a:r>
          </a:p>
          <a:p>
            <a:pPr marL="404495" indent="-404495" defTabSz="531622">
              <a:spcBef>
                <a:spcPts val="3800"/>
              </a:spcBef>
              <a:defRPr sz="3458"/>
            </a:pPr>
            <a:r>
              <a:rPr lang="en-US" dirty="0" smtClean="0"/>
              <a:t>Be quiet at the start of class so we can start on time.</a:t>
            </a:r>
            <a:endParaRPr dirty="0"/>
          </a:p>
        </p:txBody>
      </p:sp>
      <p:sp>
        <p:nvSpPr>
          <p:cNvPr id="2" name="PB"/>
          <p:cNvSpPr/>
          <p:nvPr/>
        </p:nvSpPr>
        <p:spPr>
          <a:xfrm>
            <a:off x="0" y="9601200"/>
            <a:ext cx="2955636"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927225515"/>
      </p:ext>
    </p:extLst>
  </p:cSld>
  <p:clrMapOvr>
    <a:masterClrMapping/>
  </p:clrMapOvr>
  <p:transition xmlns:p14="http://schemas.microsoft.com/office/powerpoint/2010/mai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rPr lang="en-US" dirty="0" smtClean="0"/>
              <a:t>The </a:t>
            </a:r>
            <a:r>
              <a:rPr dirty="0" smtClean="0"/>
              <a:t>Procedures</a:t>
            </a:r>
            <a:endParaRPr dirty="0"/>
          </a:p>
        </p:txBody>
      </p:sp>
      <p:sp>
        <p:nvSpPr>
          <p:cNvPr id="153" name="Shape 153"/>
          <p:cNvSpPr>
            <a:spLocks noGrp="1"/>
          </p:cNvSpPr>
          <p:nvPr>
            <p:ph type="body" idx="1"/>
          </p:nvPr>
        </p:nvSpPr>
        <p:spPr>
          <a:prstGeom prst="rect">
            <a:avLst/>
          </a:prstGeom>
        </p:spPr>
        <p:txBody>
          <a:bodyPr>
            <a:normAutofit/>
          </a:bodyPr>
          <a:lstStyle/>
          <a:p>
            <a:pPr marL="404495" indent="-404495" defTabSz="531622">
              <a:spcBef>
                <a:spcPts val="3800"/>
              </a:spcBef>
              <a:defRPr sz="3458"/>
            </a:pPr>
            <a:r>
              <a:rPr lang="en-US" dirty="0" smtClean="0"/>
              <a:t>Listen when someone else is talking.</a:t>
            </a:r>
            <a:endParaRPr dirty="0"/>
          </a:p>
        </p:txBody>
      </p:sp>
      <p:sp>
        <p:nvSpPr>
          <p:cNvPr id="2" name="PB"/>
          <p:cNvSpPr/>
          <p:nvPr/>
        </p:nvSpPr>
        <p:spPr>
          <a:xfrm>
            <a:off x="0" y="9601200"/>
            <a:ext cx="3251200"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875112922"/>
      </p:ext>
    </p:extLst>
  </p:cSld>
  <p:clrMapOvr>
    <a:masterClrMapping/>
  </p:clrMapOvr>
  <p:transition xmlns:p14="http://schemas.microsoft.com/office/powerpoint/2010/mai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rPr lang="en-US" dirty="0" smtClean="0"/>
              <a:t>The </a:t>
            </a:r>
            <a:r>
              <a:rPr dirty="0" smtClean="0"/>
              <a:t>Procedures</a:t>
            </a:r>
            <a:endParaRPr dirty="0"/>
          </a:p>
        </p:txBody>
      </p:sp>
      <p:sp>
        <p:nvSpPr>
          <p:cNvPr id="153" name="Shape 153"/>
          <p:cNvSpPr>
            <a:spLocks noGrp="1"/>
          </p:cNvSpPr>
          <p:nvPr>
            <p:ph type="body" idx="1"/>
          </p:nvPr>
        </p:nvSpPr>
        <p:spPr>
          <a:prstGeom prst="rect">
            <a:avLst/>
          </a:prstGeom>
        </p:spPr>
        <p:txBody>
          <a:bodyPr>
            <a:normAutofit/>
          </a:bodyPr>
          <a:lstStyle/>
          <a:p>
            <a:pPr marL="404495" indent="-404495" defTabSz="531622">
              <a:spcBef>
                <a:spcPts val="3800"/>
              </a:spcBef>
              <a:defRPr sz="3458"/>
            </a:pPr>
            <a:r>
              <a:rPr lang="en-US" dirty="0" smtClean="0"/>
              <a:t>Get silent when we need your attention to continue.</a:t>
            </a:r>
            <a:endParaRPr dirty="0"/>
          </a:p>
        </p:txBody>
      </p:sp>
      <p:sp>
        <p:nvSpPr>
          <p:cNvPr id="2" name="PB"/>
          <p:cNvSpPr/>
          <p:nvPr/>
        </p:nvSpPr>
        <p:spPr>
          <a:xfrm>
            <a:off x="0" y="9601200"/>
            <a:ext cx="3546764"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4077045094"/>
      </p:ext>
    </p:extLst>
  </p:cSld>
  <p:clrMapOvr>
    <a:masterClrMapping/>
  </p:clrMapOvr>
  <p:transition xmlns:p14="http://schemas.microsoft.com/office/powerpoint/2010/mai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rPr lang="en-US" dirty="0" smtClean="0"/>
              <a:t>The </a:t>
            </a:r>
            <a:r>
              <a:rPr dirty="0" smtClean="0"/>
              <a:t>Procedures</a:t>
            </a:r>
            <a:endParaRPr dirty="0"/>
          </a:p>
        </p:txBody>
      </p:sp>
      <p:sp>
        <p:nvSpPr>
          <p:cNvPr id="153" name="Shape 153"/>
          <p:cNvSpPr>
            <a:spLocks noGrp="1"/>
          </p:cNvSpPr>
          <p:nvPr>
            <p:ph type="body" idx="1"/>
          </p:nvPr>
        </p:nvSpPr>
        <p:spPr>
          <a:prstGeom prst="rect">
            <a:avLst/>
          </a:prstGeom>
        </p:spPr>
        <p:txBody>
          <a:bodyPr>
            <a:normAutofit/>
          </a:bodyPr>
          <a:lstStyle/>
          <a:p>
            <a:pPr marL="404495" indent="-404495" defTabSz="531622">
              <a:spcBef>
                <a:spcPts val="3800"/>
              </a:spcBef>
              <a:defRPr sz="3458"/>
            </a:pPr>
            <a:r>
              <a:rPr lang="en-US" dirty="0" smtClean="0"/>
              <a:t>Follow school rules.</a:t>
            </a:r>
            <a:endParaRPr dirty="0"/>
          </a:p>
        </p:txBody>
      </p:sp>
      <p:sp>
        <p:nvSpPr>
          <p:cNvPr id="2" name="PB"/>
          <p:cNvSpPr/>
          <p:nvPr/>
        </p:nvSpPr>
        <p:spPr>
          <a:xfrm>
            <a:off x="0" y="9601200"/>
            <a:ext cx="3842327"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09677954"/>
      </p:ext>
    </p:extLst>
  </p:cSld>
  <p:clrMapOvr>
    <a:masterClrMapping/>
  </p:clrMapOvr>
  <p:transition xmlns:p14="http://schemas.microsoft.com/office/powerpoint/2010/mai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rPr lang="en-US" dirty="0" smtClean="0"/>
              <a:t>The </a:t>
            </a:r>
            <a:r>
              <a:rPr dirty="0" smtClean="0"/>
              <a:t>Procedures</a:t>
            </a:r>
            <a:endParaRPr dirty="0"/>
          </a:p>
        </p:txBody>
      </p:sp>
      <p:sp>
        <p:nvSpPr>
          <p:cNvPr id="153" name="Shape 153"/>
          <p:cNvSpPr>
            <a:spLocks noGrp="1"/>
          </p:cNvSpPr>
          <p:nvPr>
            <p:ph type="body" idx="1"/>
          </p:nvPr>
        </p:nvSpPr>
        <p:spPr>
          <a:prstGeom prst="rect">
            <a:avLst/>
          </a:prstGeom>
        </p:spPr>
        <p:txBody>
          <a:bodyPr>
            <a:normAutofit/>
          </a:bodyPr>
          <a:lstStyle/>
          <a:p>
            <a:pPr marL="404495" indent="-404495" defTabSz="531622">
              <a:spcBef>
                <a:spcPts val="3800"/>
              </a:spcBef>
              <a:defRPr sz="3458"/>
            </a:pPr>
            <a:r>
              <a:rPr lang="en-US" dirty="0" smtClean="0"/>
              <a:t>Be respectful.</a:t>
            </a:r>
            <a:endParaRPr dirty="0"/>
          </a:p>
        </p:txBody>
      </p:sp>
      <p:sp>
        <p:nvSpPr>
          <p:cNvPr id="2" name="PB"/>
          <p:cNvSpPr/>
          <p:nvPr/>
        </p:nvSpPr>
        <p:spPr>
          <a:xfrm>
            <a:off x="0" y="9601200"/>
            <a:ext cx="4137891"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747004912"/>
      </p:ext>
    </p:extLst>
  </p:cSld>
  <p:clrMapOvr>
    <a:masterClrMapping/>
  </p:clrMapOvr>
  <p:transition xmlns:p14="http://schemas.microsoft.com/office/powerpoint/2010/mai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rPr lang="en-US" dirty="0" smtClean="0"/>
              <a:t>The </a:t>
            </a:r>
            <a:r>
              <a:rPr dirty="0" smtClean="0"/>
              <a:t>Procedures</a:t>
            </a:r>
            <a:endParaRPr dirty="0"/>
          </a:p>
        </p:txBody>
      </p:sp>
      <p:sp>
        <p:nvSpPr>
          <p:cNvPr id="153" name="Shape 153"/>
          <p:cNvSpPr>
            <a:spLocks noGrp="1"/>
          </p:cNvSpPr>
          <p:nvPr>
            <p:ph type="body" idx="1"/>
          </p:nvPr>
        </p:nvSpPr>
        <p:spPr>
          <a:prstGeom prst="rect">
            <a:avLst/>
          </a:prstGeom>
        </p:spPr>
        <p:txBody>
          <a:bodyPr>
            <a:normAutofit/>
          </a:bodyPr>
          <a:lstStyle/>
          <a:p>
            <a:pPr marL="404495" indent="-404495" defTabSz="531622">
              <a:spcBef>
                <a:spcPts val="3800"/>
              </a:spcBef>
              <a:defRPr sz="3458"/>
            </a:pPr>
            <a:r>
              <a:rPr lang="en-US" dirty="0" smtClean="0"/>
              <a:t>We’ll let you know if way you’re acting is disruptive or disrespectful—in class warning, after class conversation if needed.</a:t>
            </a:r>
          </a:p>
          <a:p>
            <a:pPr marL="404495" indent="-404495" defTabSz="531622">
              <a:spcBef>
                <a:spcPts val="3800"/>
              </a:spcBef>
              <a:defRPr sz="3458"/>
            </a:pPr>
            <a:r>
              <a:rPr lang="en-US" dirty="0" smtClean="0"/>
              <a:t>If you keep choosing to act in such a way,</a:t>
            </a:r>
            <a:r>
              <a:rPr lang="en-US" dirty="0"/>
              <a:t> </a:t>
            </a:r>
            <a:r>
              <a:rPr lang="en-US" dirty="0" smtClean="0"/>
              <a:t>you’ll have to leave (first time from class, second time from program).</a:t>
            </a:r>
            <a:endParaRPr dirty="0"/>
          </a:p>
        </p:txBody>
      </p:sp>
      <p:sp>
        <p:nvSpPr>
          <p:cNvPr id="2" name="PB"/>
          <p:cNvSpPr/>
          <p:nvPr/>
        </p:nvSpPr>
        <p:spPr>
          <a:xfrm>
            <a:off x="0" y="9601200"/>
            <a:ext cx="4433455"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041008222"/>
      </p:ext>
    </p:extLst>
  </p:cSld>
  <p:clrMapOvr>
    <a:masterClrMapping/>
  </p:clrMapOvr>
  <p:transition xmlns:p14="http://schemas.microsoft.com/office/powerpoint/2010/mai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xfrm>
            <a:off x="952500" y="3516785"/>
            <a:ext cx="11099800" cy="1962728"/>
          </a:xfrm>
          <a:prstGeom prst="rect">
            <a:avLst/>
          </a:prstGeom>
        </p:spPr>
        <p:txBody>
          <a:bodyPr>
            <a:normAutofit/>
          </a:bodyPr>
          <a:lstStyle/>
          <a:p>
            <a:r>
              <a:rPr lang="en-US" dirty="0" smtClean="0"/>
              <a:t>Questions?</a:t>
            </a:r>
            <a:endParaRPr dirty="0"/>
          </a:p>
        </p:txBody>
      </p:sp>
      <p:sp>
        <p:nvSpPr>
          <p:cNvPr id="2" name="PB"/>
          <p:cNvSpPr/>
          <p:nvPr/>
        </p:nvSpPr>
        <p:spPr>
          <a:xfrm>
            <a:off x="0" y="9601200"/>
            <a:ext cx="4729018"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856907850"/>
      </p:ext>
    </p:extLst>
  </p:cSld>
  <p:clrMapOvr>
    <a:masterClrMapping/>
  </p:clrMapOvr>
  <p:transition xmlns:p14="http://schemas.microsoft.com/office/powerpoint/2010/mai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a:t>Meet the Teachers &amp; Procedures</a:t>
            </a:r>
          </a:p>
          <a:p>
            <a:r>
              <a:rPr lang="en-US" dirty="0"/>
              <a:t>Meet the Team</a:t>
            </a:r>
          </a:p>
          <a:p>
            <a:r>
              <a:rPr lang="en-US" dirty="0" smtClean="0"/>
              <a:t>Discuss our goals</a:t>
            </a:r>
          </a:p>
          <a:p>
            <a:r>
              <a:rPr lang="en-US" dirty="0" smtClean="0"/>
              <a:t>Discuss our workflow</a:t>
            </a:r>
          </a:p>
          <a:p>
            <a:r>
              <a:rPr lang="en-US" dirty="0" smtClean="0"/>
              <a:t>Craft our team agreement</a:t>
            </a:r>
          </a:p>
          <a:p>
            <a:r>
              <a:rPr lang="en-US" dirty="0" smtClean="0"/>
              <a:t>DEV TIME!</a:t>
            </a:r>
            <a:endParaRPr lang="en-US" dirty="0"/>
          </a:p>
        </p:txBody>
      </p:sp>
      <p:sp>
        <p:nvSpPr>
          <p:cNvPr id="4" name="PB"/>
          <p:cNvSpPr/>
          <p:nvPr/>
        </p:nvSpPr>
        <p:spPr>
          <a:xfrm>
            <a:off x="0" y="9601200"/>
            <a:ext cx="5024582"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015163104"/>
      </p:ext>
    </p:extLst>
  </p:cSld>
  <p:clrMapOvr>
    <a:masterClrMapping/>
  </p:clrMapOvr>
  <p:transition xmlns:p14="http://schemas.microsoft.com/office/powerpoint/2010/mai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52500" y="254000"/>
            <a:ext cx="11099800" cy="1326828"/>
          </a:xfrm>
        </p:spPr>
        <p:txBody>
          <a:bodyPr>
            <a:normAutofit/>
          </a:bodyPr>
          <a:lstStyle/>
          <a:p>
            <a:r>
              <a:rPr lang="en-US" sz="6000" dirty="0" smtClean="0"/>
              <a:t>Meet the Team</a:t>
            </a:r>
            <a:endParaRPr lang="en-US" sz="6000" dirty="0"/>
          </a:p>
        </p:txBody>
      </p:sp>
      <p:sp>
        <p:nvSpPr>
          <p:cNvPr id="2" name="Text Placeholder 1"/>
          <p:cNvSpPr>
            <a:spLocks noGrp="1"/>
          </p:cNvSpPr>
          <p:nvPr>
            <p:ph type="body" sz="quarter" idx="1"/>
          </p:nvPr>
        </p:nvSpPr>
        <p:spPr>
          <a:xfrm>
            <a:off x="1270000" y="2056042"/>
            <a:ext cx="10464800" cy="7265758"/>
          </a:xfrm>
        </p:spPr>
        <p:txBody>
          <a:bodyPr/>
          <a:lstStyle/>
          <a:p>
            <a:pPr marL="457200" indent="-457200">
              <a:buFont typeface="Arial"/>
              <a:buChar char="•"/>
            </a:pPr>
            <a:r>
              <a:rPr lang="en-US" dirty="0" smtClean="0"/>
              <a:t>There are two teams.</a:t>
            </a:r>
            <a:br>
              <a:rPr lang="en-US" dirty="0" smtClean="0"/>
            </a:br>
            <a:endParaRPr lang="en-US" dirty="0" smtClean="0"/>
          </a:p>
          <a:p>
            <a:pPr marL="457200" indent="-457200">
              <a:buFont typeface="Arial"/>
              <a:buChar char="•"/>
            </a:pPr>
            <a:r>
              <a:rPr lang="en-US" dirty="0" smtClean="0"/>
              <a:t>Everyone write a fact about themselves and put it in their team’s bag. Then, the teams switch bags.</a:t>
            </a:r>
            <a:br>
              <a:rPr lang="en-US" dirty="0" smtClean="0"/>
            </a:br>
            <a:endParaRPr lang="en-US" dirty="0" smtClean="0"/>
          </a:p>
          <a:p>
            <a:pPr marL="457200" indent="-457200">
              <a:buFont typeface="Arial"/>
              <a:buChar char="•"/>
            </a:pPr>
            <a:r>
              <a:rPr lang="en-US" dirty="0" smtClean="0"/>
              <a:t>The first person pulls out a fact and reads it aloud.</a:t>
            </a:r>
            <a:br>
              <a:rPr lang="en-US" dirty="0" smtClean="0"/>
            </a:br>
            <a:endParaRPr lang="en-US" dirty="0" smtClean="0"/>
          </a:p>
          <a:p>
            <a:pPr marL="457200" indent="-457200">
              <a:buFont typeface="Arial"/>
              <a:buChar char="•"/>
            </a:pPr>
            <a:r>
              <a:rPr lang="en-US" dirty="0" smtClean="0"/>
              <a:t>Then, they have two chances to guess who the fact belongs to.</a:t>
            </a:r>
            <a:br>
              <a:rPr lang="en-US" dirty="0" smtClean="0"/>
            </a:br>
            <a:endParaRPr lang="en-US" dirty="0" smtClean="0"/>
          </a:p>
          <a:p>
            <a:pPr marL="457200" indent="-457200">
              <a:buFont typeface="Arial"/>
              <a:buChar char="•"/>
            </a:pPr>
            <a:r>
              <a:rPr lang="en-US" dirty="0" smtClean="0"/>
              <a:t>If they get it right, their team gets a point. (If they get it wrong both times, don’t give it away yet!) </a:t>
            </a:r>
            <a:br>
              <a:rPr lang="en-US" dirty="0" smtClean="0"/>
            </a:br>
            <a:endParaRPr lang="en-US" dirty="0" smtClean="0"/>
          </a:p>
          <a:p>
            <a:pPr marL="457200" indent="-457200">
              <a:buFont typeface="Arial"/>
              <a:buChar char="•"/>
            </a:pPr>
            <a:r>
              <a:rPr lang="en-US" dirty="0" smtClean="0"/>
              <a:t>Continue until everyone has guessed.</a:t>
            </a:r>
          </a:p>
        </p:txBody>
      </p:sp>
      <p:sp>
        <p:nvSpPr>
          <p:cNvPr id="7" name="PB"/>
          <p:cNvSpPr/>
          <p:nvPr/>
        </p:nvSpPr>
        <p:spPr>
          <a:xfrm>
            <a:off x="0" y="9601200"/>
            <a:ext cx="5320145"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578609871"/>
      </p:ext>
    </p:extLst>
  </p:cSld>
  <p:clrMapOvr>
    <a:masterClrMapping/>
  </p:clrMapOvr>
  <p:transition xmlns:p14="http://schemas.microsoft.com/office/powerpoint/2010/mai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a:t>Meet the Teachers &amp; Procedures</a:t>
            </a:r>
          </a:p>
          <a:p>
            <a:r>
              <a:rPr lang="en-US" strike="sngStrike" dirty="0"/>
              <a:t>Meet the Team</a:t>
            </a:r>
          </a:p>
          <a:p>
            <a:r>
              <a:rPr lang="en-US" dirty="0" smtClean="0"/>
              <a:t>Discuss our goals</a:t>
            </a:r>
          </a:p>
          <a:p>
            <a:r>
              <a:rPr lang="en-US" dirty="0" smtClean="0"/>
              <a:t>Discuss our workflow</a:t>
            </a:r>
          </a:p>
          <a:p>
            <a:r>
              <a:rPr lang="en-US" dirty="0" smtClean="0"/>
              <a:t>Craft our team agreement</a:t>
            </a:r>
          </a:p>
          <a:p>
            <a:r>
              <a:rPr lang="en-US" dirty="0" smtClean="0"/>
              <a:t>DEV TIME!</a:t>
            </a:r>
            <a:endParaRPr lang="en-US" dirty="0"/>
          </a:p>
        </p:txBody>
      </p:sp>
      <p:sp>
        <p:nvSpPr>
          <p:cNvPr id="4" name="PB"/>
          <p:cNvSpPr/>
          <p:nvPr/>
        </p:nvSpPr>
        <p:spPr>
          <a:xfrm>
            <a:off x="0" y="9601200"/>
            <a:ext cx="5615709"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4106158"/>
      </p:ext>
    </p:extLst>
  </p:cSld>
  <p:clrMapOvr>
    <a:masterClrMapping/>
  </p:clrMapOvr>
  <p:transition xmlns:p14="http://schemas.microsoft.com/office/powerpoint/2010/mai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a:spLocks noGrp="1"/>
          </p:cNvSpPr>
          <p:nvPr>
            <p:ph type="title"/>
          </p:nvPr>
        </p:nvSpPr>
        <p:spPr>
          <a:prstGeom prst="rect">
            <a:avLst/>
          </a:prstGeom>
        </p:spPr>
        <p:txBody>
          <a:bodyPr/>
          <a:lstStyle/>
          <a:p>
            <a:r>
              <a:t>Welcome!</a:t>
            </a:r>
          </a:p>
        </p:txBody>
      </p:sp>
      <p:sp>
        <p:nvSpPr>
          <p:cNvPr id="2" name="PB"/>
          <p:cNvSpPr/>
          <p:nvPr/>
        </p:nvSpPr>
        <p:spPr>
          <a:xfrm>
            <a:off x="0" y="9601200"/>
            <a:ext cx="591127"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785343918"/>
      </p:ext>
    </p:extLst>
  </p:cSld>
  <p:clrMapOvr>
    <a:masterClrMapping/>
  </p:clrMapOvr>
  <p:transition xmlns:p14="http://schemas.microsoft.com/office/powerpoint/2010/mai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p:cNvSpPr>
          <p:nvPr>
            <p:ph type="title"/>
          </p:nvPr>
        </p:nvSpPr>
        <p:spPr>
          <a:prstGeom prst="rect">
            <a:avLst/>
          </a:prstGeom>
        </p:spPr>
        <p:txBody>
          <a:bodyPr/>
          <a:lstStyle/>
          <a:p>
            <a:r>
              <a:t>Why are we here?</a:t>
            </a:r>
          </a:p>
        </p:txBody>
      </p:sp>
      <p:sp>
        <p:nvSpPr>
          <p:cNvPr id="2" name="PB"/>
          <p:cNvSpPr/>
          <p:nvPr/>
        </p:nvSpPr>
        <p:spPr>
          <a:xfrm>
            <a:off x="0" y="9601200"/>
            <a:ext cx="5911273"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725056845"/>
      </p:ext>
    </p:extLst>
  </p:cSld>
  <p:clrMapOvr>
    <a:masterClrMapping/>
  </p:clrMapOvr>
  <p:transition xmlns:p14="http://schemas.microsoft.com/office/powerpoint/2010/mai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p:cNvSpPr>
          <p:nvPr>
            <p:ph type="title"/>
          </p:nvPr>
        </p:nvSpPr>
        <p:spPr>
          <a:prstGeom prst="rect">
            <a:avLst/>
          </a:prstGeom>
        </p:spPr>
        <p:txBody>
          <a:bodyPr/>
          <a:lstStyle/>
          <a:p>
            <a:r>
              <a:rPr lang="en-US" dirty="0" smtClean="0"/>
              <a:t>Team Goals</a:t>
            </a:r>
            <a:endParaRPr dirty="0"/>
          </a:p>
        </p:txBody>
      </p:sp>
      <p:sp>
        <p:nvSpPr>
          <p:cNvPr id="145" name="Shape 145"/>
          <p:cNvSpPr>
            <a:spLocks noGrp="1"/>
          </p:cNvSpPr>
          <p:nvPr>
            <p:ph type="body" idx="1"/>
          </p:nvPr>
        </p:nvSpPr>
        <p:spPr>
          <a:prstGeom prst="rect">
            <a:avLst/>
          </a:prstGeom>
        </p:spPr>
        <p:txBody>
          <a:bodyPr/>
          <a:lstStyle/>
          <a:p>
            <a:r>
              <a:rPr dirty="0"/>
              <a:t>Introduce you to the world of </a:t>
            </a:r>
            <a:r>
              <a:rPr lang="en-US" dirty="0" smtClean="0"/>
              <a:t>software development</a:t>
            </a:r>
            <a:endParaRPr dirty="0"/>
          </a:p>
          <a:p>
            <a:r>
              <a:rPr lang="en-US" dirty="0" smtClean="0"/>
              <a:t>Learn the basics of </a:t>
            </a:r>
            <a:r>
              <a:rPr lang="en-US" dirty="0" err="1" smtClean="0"/>
              <a:t>Javascript</a:t>
            </a:r>
            <a:r>
              <a:rPr lang="en-US" dirty="0" smtClean="0"/>
              <a:t>, HTML and CSS</a:t>
            </a:r>
          </a:p>
          <a:p>
            <a:r>
              <a:rPr lang="en-US" dirty="0" smtClean="0"/>
              <a:t>Use what we learn to ship something cool</a:t>
            </a:r>
            <a:endParaRPr dirty="0"/>
          </a:p>
        </p:txBody>
      </p:sp>
      <p:sp>
        <p:nvSpPr>
          <p:cNvPr id="2" name="PB"/>
          <p:cNvSpPr/>
          <p:nvPr/>
        </p:nvSpPr>
        <p:spPr>
          <a:xfrm>
            <a:off x="0" y="9601200"/>
            <a:ext cx="6206836"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08790934"/>
      </p:ext>
    </p:extLst>
  </p:cSld>
  <p:clrMapOvr>
    <a:masterClrMapping/>
  </p:clrMapOvr>
  <p:transition xmlns:p14="http://schemas.microsoft.com/office/powerpoint/2010/mai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p:cNvSpPr>
          <p:nvPr>
            <p:ph type="title"/>
          </p:nvPr>
        </p:nvSpPr>
        <p:spPr>
          <a:prstGeom prst="rect">
            <a:avLst/>
          </a:prstGeom>
        </p:spPr>
        <p:txBody>
          <a:bodyPr/>
          <a:lstStyle/>
          <a:p>
            <a:r>
              <a:rPr dirty="0"/>
              <a:t>Why are </a:t>
            </a:r>
            <a:r>
              <a:rPr lang="en-US" dirty="0" smtClean="0"/>
              <a:t>you</a:t>
            </a:r>
            <a:r>
              <a:rPr dirty="0" smtClean="0"/>
              <a:t> </a:t>
            </a:r>
            <a:r>
              <a:rPr dirty="0"/>
              <a:t>here?</a:t>
            </a:r>
          </a:p>
        </p:txBody>
      </p:sp>
      <p:sp>
        <p:nvSpPr>
          <p:cNvPr id="2" name="PB"/>
          <p:cNvSpPr/>
          <p:nvPr/>
        </p:nvSpPr>
        <p:spPr>
          <a:xfrm>
            <a:off x="0" y="9601200"/>
            <a:ext cx="6502400"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936809446"/>
      </p:ext>
    </p:extLst>
  </p:cSld>
  <p:clrMapOvr>
    <a:masterClrMapping/>
  </p:clrMapOvr>
  <p:transition xmlns:p14="http://schemas.microsoft.com/office/powerpoint/2010/mai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Shape 147"/>
          <p:cNvSpPr>
            <a:spLocks noGrp="1"/>
          </p:cNvSpPr>
          <p:nvPr>
            <p:ph type="title"/>
          </p:nvPr>
        </p:nvSpPr>
        <p:spPr>
          <a:prstGeom prst="rect">
            <a:avLst/>
          </a:prstGeom>
        </p:spPr>
        <p:txBody>
          <a:bodyPr/>
          <a:lstStyle/>
          <a:p>
            <a:r>
              <a:rPr lang="en-US" dirty="0" smtClean="0"/>
              <a:t>Individual Goals</a:t>
            </a:r>
            <a:endParaRPr dirty="0"/>
          </a:p>
        </p:txBody>
      </p:sp>
      <p:sp>
        <p:nvSpPr>
          <p:cNvPr id="148" name="Shape 148"/>
          <p:cNvSpPr>
            <a:spLocks noGrp="1"/>
          </p:cNvSpPr>
          <p:nvPr>
            <p:ph type="body" idx="1"/>
          </p:nvPr>
        </p:nvSpPr>
        <p:spPr>
          <a:xfrm>
            <a:off x="952500" y="2712204"/>
            <a:ext cx="11099800" cy="5966848"/>
          </a:xfrm>
          <a:prstGeom prst="rect">
            <a:avLst/>
          </a:prstGeom>
        </p:spPr>
        <p:txBody>
          <a:bodyPr anchor="t">
            <a:normAutofit/>
          </a:bodyPr>
          <a:lstStyle/>
          <a:p>
            <a:pPr marL="0" indent="0" algn="ctr">
              <a:buNone/>
            </a:pPr>
            <a:r>
              <a:rPr lang="en-US" dirty="0" smtClean="0"/>
              <a:t>A software developer’s most important development is themselves. </a:t>
            </a:r>
          </a:p>
          <a:p>
            <a:pPr marL="0" indent="0" algn="ctr">
              <a:buNone/>
            </a:pPr>
            <a:r>
              <a:rPr lang="en-US" dirty="0" smtClean="0"/>
              <a:t>Remember that there is always something new to learn and we should be willing to learn something new every chance we get. </a:t>
            </a:r>
          </a:p>
          <a:p>
            <a:pPr marL="0" indent="0" algn="ctr">
              <a:buNone/>
            </a:pPr>
            <a:endParaRPr lang="en-US" dirty="0" smtClean="0"/>
          </a:p>
          <a:p>
            <a:pPr marL="0" indent="0" algn="ctr">
              <a:lnSpc>
                <a:spcPct val="110000"/>
              </a:lnSpc>
              <a:spcBef>
                <a:spcPts val="0"/>
              </a:spcBef>
              <a:buNone/>
            </a:pPr>
            <a:r>
              <a:rPr lang="en-US" sz="3200" dirty="0" smtClean="0"/>
              <a:t>You will never know everything… </a:t>
            </a:r>
          </a:p>
          <a:p>
            <a:pPr marL="0" indent="0" algn="ctr">
              <a:lnSpc>
                <a:spcPct val="110000"/>
              </a:lnSpc>
              <a:spcBef>
                <a:spcPts val="0"/>
              </a:spcBef>
              <a:buNone/>
            </a:pPr>
            <a:r>
              <a:rPr lang="en-US" sz="3200" dirty="0"/>
              <a:t>b</a:t>
            </a:r>
            <a:r>
              <a:rPr lang="en-US" sz="3200" dirty="0" smtClean="0"/>
              <a:t>ut you can always google it.</a:t>
            </a:r>
            <a:endParaRPr sz="3200" dirty="0"/>
          </a:p>
        </p:txBody>
      </p:sp>
      <p:sp>
        <p:nvSpPr>
          <p:cNvPr id="2" name="PB"/>
          <p:cNvSpPr/>
          <p:nvPr/>
        </p:nvSpPr>
        <p:spPr>
          <a:xfrm>
            <a:off x="0" y="9601200"/>
            <a:ext cx="6797963"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649236593"/>
      </p:ext>
    </p:extLst>
  </p:cSld>
  <p:clrMapOvr>
    <a:masterClrMapping/>
  </p:clrMapOvr>
  <p:transition xmlns:p14="http://schemas.microsoft.com/office/powerpoint/2010/mai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 Map</a:t>
            </a:r>
            <a:endParaRPr lang="en-US" dirty="0"/>
          </a:p>
        </p:txBody>
      </p:sp>
      <p:sp>
        <p:nvSpPr>
          <p:cNvPr id="3" name="Text Placeholder 2"/>
          <p:cNvSpPr>
            <a:spLocks noGrp="1"/>
          </p:cNvSpPr>
          <p:nvPr>
            <p:ph type="body" idx="1"/>
          </p:nvPr>
        </p:nvSpPr>
        <p:spPr/>
        <p:txBody>
          <a:bodyPr/>
          <a:lstStyle/>
          <a:p>
            <a:endParaRPr lang="en-US"/>
          </a:p>
        </p:txBody>
      </p:sp>
      <p:sp>
        <p:nvSpPr>
          <p:cNvPr id="4" name="PB"/>
          <p:cNvSpPr/>
          <p:nvPr/>
        </p:nvSpPr>
        <p:spPr>
          <a:xfrm>
            <a:off x="0" y="9601200"/>
            <a:ext cx="7093527"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914124957"/>
      </p:ext>
    </p:extLst>
  </p:cSld>
  <p:clrMapOvr>
    <a:masterClrMapping/>
  </p:clrMapOvr>
  <p:transition xmlns:p14="http://schemas.microsoft.com/office/powerpoint/2010/mai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a:t>Meet the Teachers &amp; Procedures</a:t>
            </a:r>
          </a:p>
          <a:p>
            <a:r>
              <a:rPr lang="en-US" strike="sngStrike" dirty="0"/>
              <a:t>Meet the Team</a:t>
            </a:r>
          </a:p>
          <a:p>
            <a:r>
              <a:rPr lang="en-US" strike="sngStrike" dirty="0" smtClean="0"/>
              <a:t>Discuss our goals</a:t>
            </a:r>
          </a:p>
          <a:p>
            <a:r>
              <a:rPr lang="en-US" dirty="0" smtClean="0"/>
              <a:t>Discuss our workflow</a:t>
            </a:r>
          </a:p>
          <a:p>
            <a:r>
              <a:rPr lang="en-US" dirty="0" smtClean="0"/>
              <a:t>Craft our team agreement</a:t>
            </a:r>
          </a:p>
          <a:p>
            <a:r>
              <a:rPr lang="en-US" dirty="0" smtClean="0"/>
              <a:t>DEV TIME!</a:t>
            </a:r>
            <a:endParaRPr lang="en-US" dirty="0"/>
          </a:p>
        </p:txBody>
      </p:sp>
      <p:sp>
        <p:nvSpPr>
          <p:cNvPr id="4" name="PB"/>
          <p:cNvSpPr/>
          <p:nvPr/>
        </p:nvSpPr>
        <p:spPr>
          <a:xfrm>
            <a:off x="0" y="9601200"/>
            <a:ext cx="7389091"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121731264"/>
      </p:ext>
    </p:extLst>
  </p:cSld>
  <p:clrMapOvr>
    <a:masterClrMapping/>
  </p:clrMapOvr>
  <p:transition xmlns:p14="http://schemas.microsoft.com/office/powerpoint/2010/mai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lstStyle/>
          <a:p>
            <a:r>
              <a:t>How will this work?</a:t>
            </a:r>
          </a:p>
        </p:txBody>
      </p:sp>
      <p:sp>
        <p:nvSpPr>
          <p:cNvPr id="2" name="PB"/>
          <p:cNvSpPr/>
          <p:nvPr/>
        </p:nvSpPr>
        <p:spPr>
          <a:xfrm>
            <a:off x="0" y="9601200"/>
            <a:ext cx="7684654"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693074901"/>
      </p:ext>
    </p:extLst>
  </p:cSld>
  <p:clrMapOvr>
    <a:masterClrMapping/>
  </p:clrMapOvr>
  <p:transition xmlns:p14="http://schemas.microsoft.com/office/powerpoint/2010/mai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p:cNvSpPr>
          <p:nvPr>
            <p:ph type="title"/>
          </p:nvPr>
        </p:nvSpPr>
        <p:spPr>
          <a:prstGeom prst="rect">
            <a:avLst/>
          </a:prstGeom>
        </p:spPr>
        <p:txBody>
          <a:bodyPr/>
          <a:lstStyle/>
          <a:p>
            <a:r>
              <a:t>Flow of Class</a:t>
            </a:r>
          </a:p>
        </p:txBody>
      </p:sp>
      <p:sp>
        <p:nvSpPr>
          <p:cNvPr id="156" name="Shape 156"/>
          <p:cNvSpPr>
            <a:spLocks noGrp="1"/>
          </p:cNvSpPr>
          <p:nvPr>
            <p:ph type="body" idx="1"/>
          </p:nvPr>
        </p:nvSpPr>
        <p:spPr>
          <a:xfrm>
            <a:off x="952500" y="2597150"/>
            <a:ext cx="11099800" cy="6286500"/>
          </a:xfrm>
          <a:prstGeom prst="rect">
            <a:avLst/>
          </a:prstGeom>
        </p:spPr>
        <p:txBody>
          <a:bodyPr>
            <a:normAutofit/>
          </a:bodyPr>
          <a:lstStyle/>
          <a:p>
            <a:pPr marL="413384" indent="-413384" defTabSz="543305">
              <a:spcBef>
                <a:spcPts val="3900"/>
              </a:spcBef>
              <a:defRPr sz="3534"/>
            </a:pPr>
            <a:r>
              <a:rPr dirty="0"/>
              <a:t>Review</a:t>
            </a:r>
          </a:p>
          <a:p>
            <a:pPr marL="413384" indent="-413384" defTabSz="543305">
              <a:spcBef>
                <a:spcPts val="3900"/>
              </a:spcBef>
              <a:defRPr sz="3534"/>
            </a:pPr>
            <a:r>
              <a:rPr dirty="0"/>
              <a:t>Teaching &amp; Exercise</a:t>
            </a:r>
          </a:p>
          <a:p>
            <a:pPr marL="826769" lvl="1" indent="-413384" defTabSz="543305">
              <a:spcBef>
                <a:spcPts val="3900"/>
              </a:spcBef>
              <a:defRPr sz="3534"/>
            </a:pPr>
            <a:r>
              <a:rPr dirty="0"/>
              <a:t>Little bit of us talking or showing you a concept</a:t>
            </a:r>
          </a:p>
          <a:p>
            <a:pPr marL="826769" lvl="1" indent="-413384" defTabSz="543305">
              <a:spcBef>
                <a:spcPts val="3900"/>
              </a:spcBef>
              <a:defRPr sz="3534"/>
            </a:pPr>
            <a:r>
              <a:rPr dirty="0"/>
              <a:t>Practice that concept on your </a:t>
            </a:r>
            <a:r>
              <a:rPr dirty="0" smtClean="0"/>
              <a:t>own</a:t>
            </a:r>
            <a:endParaRPr dirty="0"/>
          </a:p>
          <a:p>
            <a:pPr marL="826769" lvl="1" indent="-413384" defTabSz="543305">
              <a:spcBef>
                <a:spcPts val="3900"/>
              </a:spcBef>
              <a:defRPr sz="3534"/>
            </a:pPr>
            <a:r>
              <a:rPr dirty="0"/>
              <a:t>Come back together, share and compare </a:t>
            </a:r>
            <a:r>
              <a:rPr dirty="0" smtClean="0"/>
              <a:t>methods</a:t>
            </a:r>
          </a:p>
          <a:p>
            <a:pPr marL="413384" indent="-413384" defTabSz="543305">
              <a:spcBef>
                <a:spcPts val="3900"/>
              </a:spcBef>
              <a:defRPr sz="3534"/>
            </a:pPr>
            <a:r>
              <a:rPr dirty="0" smtClean="0"/>
              <a:t>Individual work time</a:t>
            </a:r>
            <a:endParaRPr dirty="0"/>
          </a:p>
        </p:txBody>
      </p:sp>
      <p:sp>
        <p:nvSpPr>
          <p:cNvPr id="2" name="PB"/>
          <p:cNvSpPr/>
          <p:nvPr/>
        </p:nvSpPr>
        <p:spPr>
          <a:xfrm>
            <a:off x="0" y="9601200"/>
            <a:ext cx="7980218"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4047359512"/>
      </p:ext>
    </p:extLst>
  </p:cSld>
  <p:clrMapOvr>
    <a:masterClrMapping/>
  </p:clrMapOvr>
  <p:transition xmlns:p14="http://schemas.microsoft.com/office/powerpoint/2010/mai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a:t>Meet the Teachers &amp; Procedures</a:t>
            </a:r>
          </a:p>
          <a:p>
            <a:r>
              <a:rPr lang="en-US" strike="sngStrike" dirty="0"/>
              <a:t>Meet the Team</a:t>
            </a:r>
          </a:p>
          <a:p>
            <a:r>
              <a:rPr lang="en-US" strike="sngStrike" dirty="0" smtClean="0"/>
              <a:t>Discuss our goals</a:t>
            </a:r>
          </a:p>
          <a:p>
            <a:r>
              <a:rPr lang="en-US" strike="sngStrike" dirty="0" smtClean="0"/>
              <a:t>Discuss our workflow</a:t>
            </a:r>
          </a:p>
          <a:p>
            <a:r>
              <a:rPr lang="en-US" dirty="0" smtClean="0"/>
              <a:t>Craft our team agreement</a:t>
            </a:r>
          </a:p>
          <a:p>
            <a:r>
              <a:rPr lang="en-US" dirty="0" smtClean="0"/>
              <a:t>DEV TIME!</a:t>
            </a:r>
            <a:endParaRPr lang="en-US" dirty="0"/>
          </a:p>
        </p:txBody>
      </p:sp>
      <p:sp>
        <p:nvSpPr>
          <p:cNvPr id="4" name="PB"/>
          <p:cNvSpPr/>
          <p:nvPr/>
        </p:nvSpPr>
        <p:spPr>
          <a:xfrm>
            <a:off x="0" y="9601200"/>
            <a:ext cx="8275782"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983417111"/>
      </p:ext>
    </p:extLst>
  </p:cSld>
  <p:clrMapOvr>
    <a:masterClrMapping/>
  </p:clrMapOvr>
  <p:transition xmlns:p14="http://schemas.microsoft.com/office/powerpoint/2010/mai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xfrm>
            <a:off x="1457037" y="4051476"/>
            <a:ext cx="10090727" cy="2159000"/>
          </a:xfrm>
          <a:prstGeom prst="rect">
            <a:avLst/>
          </a:prstGeom>
        </p:spPr>
        <p:txBody>
          <a:bodyPr>
            <a:normAutofit fontScale="90000"/>
          </a:bodyPr>
          <a:lstStyle/>
          <a:p>
            <a:r>
              <a:rPr lang="en-US" dirty="0" smtClean="0"/>
              <a:t>It’s like a contract… but collaborative</a:t>
            </a:r>
            <a:endParaRPr dirty="0"/>
          </a:p>
        </p:txBody>
      </p:sp>
      <p:sp>
        <p:nvSpPr>
          <p:cNvPr id="2" name="PB"/>
          <p:cNvSpPr/>
          <p:nvPr/>
        </p:nvSpPr>
        <p:spPr>
          <a:xfrm>
            <a:off x="0" y="9601200"/>
            <a:ext cx="8571346"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09742746"/>
      </p:ext>
    </p:extLst>
  </p:cSld>
  <p:clrMapOvr>
    <a:masterClrMapping/>
  </p:clrMapOvr>
  <p:transition xmlns:p14="http://schemas.microsoft.com/office/powerpoint/2010/mai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dirty="0" smtClean="0"/>
              <a:t>Meet the Teachers &amp; Procedures</a:t>
            </a:r>
          </a:p>
          <a:p>
            <a:r>
              <a:rPr lang="en-US" dirty="0" smtClean="0"/>
              <a:t>Meet the Team</a:t>
            </a:r>
          </a:p>
          <a:p>
            <a:r>
              <a:rPr lang="en-US" dirty="0" smtClean="0"/>
              <a:t>Discuss our goals</a:t>
            </a:r>
          </a:p>
          <a:p>
            <a:r>
              <a:rPr lang="en-US" dirty="0" smtClean="0"/>
              <a:t>Discuss our workflow</a:t>
            </a:r>
          </a:p>
          <a:p>
            <a:r>
              <a:rPr lang="en-US" dirty="0" smtClean="0"/>
              <a:t>Craft our team agreement</a:t>
            </a:r>
          </a:p>
          <a:p>
            <a:r>
              <a:rPr lang="en-US" dirty="0" smtClean="0"/>
              <a:t>DEV TIME!</a:t>
            </a:r>
            <a:endParaRPr lang="en-US" dirty="0"/>
          </a:p>
        </p:txBody>
      </p:sp>
      <p:sp>
        <p:nvSpPr>
          <p:cNvPr id="4" name="PB"/>
          <p:cNvSpPr/>
          <p:nvPr/>
        </p:nvSpPr>
        <p:spPr>
          <a:xfrm>
            <a:off x="0" y="9601200"/>
            <a:ext cx="886691"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641760751"/>
      </p:ext>
    </p:extLst>
  </p:cSld>
  <p:clrMapOvr>
    <a:masterClrMapping/>
  </p:clrMapOvr>
  <p:transition xmlns:p14="http://schemas.microsoft.com/office/powerpoint/2010/mai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254000"/>
            <a:ext cx="11099800" cy="691397"/>
          </a:xfrm>
        </p:spPr>
        <p:txBody>
          <a:bodyPr>
            <a:normAutofit fontScale="90000"/>
          </a:bodyPr>
          <a:lstStyle/>
          <a:p>
            <a:r>
              <a:rPr lang="en-US" sz="4500" dirty="0" smtClean="0"/>
              <a:t>Sample Team Agreement</a:t>
            </a:r>
            <a:endParaRPr lang="en-US" sz="4500" dirty="0"/>
          </a:p>
        </p:txBody>
      </p:sp>
      <p:sp>
        <p:nvSpPr>
          <p:cNvPr id="3" name="Text Placeholder 2"/>
          <p:cNvSpPr>
            <a:spLocks noGrp="1"/>
          </p:cNvSpPr>
          <p:nvPr>
            <p:ph type="body" idx="1"/>
          </p:nvPr>
        </p:nvSpPr>
        <p:spPr>
          <a:xfrm>
            <a:off x="952500" y="945397"/>
            <a:ext cx="11099800" cy="7931903"/>
          </a:xfrm>
        </p:spPr>
        <p:txBody>
          <a:bodyPr/>
          <a:lstStyle/>
          <a:p>
            <a:endParaRPr lang="en-US" dirty="0"/>
          </a:p>
        </p:txBody>
      </p:sp>
      <p:pic>
        <p:nvPicPr>
          <p:cNvPr id="5" name="Picture 4"/>
          <p:cNvPicPr>
            <a:picLocks noChangeAspect="1"/>
          </p:cNvPicPr>
          <p:nvPr/>
        </p:nvPicPr>
        <p:blipFill>
          <a:blip r:embed="rId3"/>
          <a:stretch>
            <a:fillRect/>
          </a:stretch>
        </p:blipFill>
        <p:spPr>
          <a:xfrm>
            <a:off x="544282" y="3455665"/>
            <a:ext cx="11752449" cy="2369445"/>
          </a:xfrm>
          <a:prstGeom prst="rect">
            <a:avLst/>
          </a:prstGeom>
          <a:effectLst>
            <a:glow rad="101600">
              <a:schemeClr val="accent5">
                <a:lumMod val="40000"/>
                <a:lumOff val="60000"/>
                <a:alpha val="75000"/>
              </a:schemeClr>
            </a:glow>
          </a:effectLst>
        </p:spPr>
      </p:pic>
      <p:sp>
        <p:nvSpPr>
          <p:cNvPr id="4" name="PB"/>
          <p:cNvSpPr/>
          <p:nvPr/>
        </p:nvSpPr>
        <p:spPr>
          <a:xfrm>
            <a:off x="0" y="9601200"/>
            <a:ext cx="8866909" cy="152400"/>
          </a:xfrm>
          <a:prstGeom prst="rect">
            <a:avLst/>
          </a:prstGeom>
          <a:blipFill rotWithShape="1">
            <a:blip r:embed="rId4"/>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830385836"/>
      </p:ext>
    </p:extLst>
  </p:cSld>
  <p:clrMapOvr>
    <a:masterClrMapping/>
  </p:clrMapOvr>
  <p:transition xmlns:p14="http://schemas.microsoft.com/office/powerpoint/2010/mai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254000"/>
            <a:ext cx="11099800" cy="691397"/>
          </a:xfrm>
        </p:spPr>
        <p:txBody>
          <a:bodyPr>
            <a:normAutofit fontScale="90000"/>
          </a:bodyPr>
          <a:lstStyle/>
          <a:p>
            <a:r>
              <a:rPr lang="en-US" sz="4500" dirty="0" smtClean="0"/>
              <a:t>Sample Team Agreement</a:t>
            </a:r>
            <a:endParaRPr lang="en-US" sz="4500" dirty="0"/>
          </a:p>
        </p:txBody>
      </p:sp>
      <p:pic>
        <p:nvPicPr>
          <p:cNvPr id="4" name="Picture 3"/>
          <p:cNvPicPr>
            <a:picLocks noChangeAspect="1"/>
          </p:cNvPicPr>
          <p:nvPr/>
        </p:nvPicPr>
        <p:blipFill>
          <a:blip r:embed="rId3"/>
          <a:stretch>
            <a:fillRect/>
          </a:stretch>
        </p:blipFill>
        <p:spPr>
          <a:xfrm>
            <a:off x="334254" y="3628308"/>
            <a:ext cx="12193691" cy="2627096"/>
          </a:xfrm>
          <a:prstGeom prst="rect">
            <a:avLst/>
          </a:prstGeom>
          <a:effectLst>
            <a:glow rad="101600">
              <a:schemeClr val="accent3">
                <a:lumMod val="60000"/>
                <a:lumOff val="40000"/>
                <a:alpha val="75000"/>
              </a:schemeClr>
            </a:glow>
          </a:effectLst>
        </p:spPr>
      </p:pic>
      <p:sp>
        <p:nvSpPr>
          <p:cNvPr id="6" name="PB"/>
          <p:cNvSpPr/>
          <p:nvPr/>
        </p:nvSpPr>
        <p:spPr>
          <a:xfrm>
            <a:off x="0" y="9601200"/>
            <a:ext cx="9162473" cy="152400"/>
          </a:xfrm>
          <a:prstGeom prst="rect">
            <a:avLst/>
          </a:prstGeom>
          <a:blipFill rotWithShape="1">
            <a:blip r:embed="rId4"/>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3920959"/>
      </p:ext>
    </p:extLst>
  </p:cSld>
  <p:clrMapOvr>
    <a:masterClrMapping/>
  </p:clrMapOvr>
  <p:transition xmlns:p14="http://schemas.microsoft.com/office/powerpoint/2010/mai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254000"/>
            <a:ext cx="11099800" cy="691397"/>
          </a:xfrm>
        </p:spPr>
        <p:txBody>
          <a:bodyPr>
            <a:normAutofit fontScale="90000"/>
          </a:bodyPr>
          <a:lstStyle/>
          <a:p>
            <a:r>
              <a:rPr lang="en-US" sz="4500" dirty="0" smtClean="0"/>
              <a:t>Sample Team Agreement</a:t>
            </a:r>
            <a:endParaRPr lang="en-US" sz="4500" dirty="0"/>
          </a:p>
        </p:txBody>
      </p:sp>
      <p:pic>
        <p:nvPicPr>
          <p:cNvPr id="8" name="Picture 7"/>
          <p:cNvPicPr>
            <a:picLocks noChangeAspect="1"/>
          </p:cNvPicPr>
          <p:nvPr/>
        </p:nvPicPr>
        <p:blipFill>
          <a:blip r:embed="rId3"/>
          <a:stretch>
            <a:fillRect/>
          </a:stretch>
        </p:blipFill>
        <p:spPr>
          <a:xfrm>
            <a:off x="549329" y="2970850"/>
            <a:ext cx="11893768" cy="4043881"/>
          </a:xfrm>
          <a:prstGeom prst="rect">
            <a:avLst/>
          </a:prstGeom>
          <a:effectLst>
            <a:glow rad="101600">
              <a:schemeClr val="accent2">
                <a:lumMod val="60000"/>
                <a:lumOff val="40000"/>
                <a:alpha val="75000"/>
              </a:schemeClr>
            </a:glow>
          </a:effectLst>
        </p:spPr>
      </p:pic>
      <p:sp>
        <p:nvSpPr>
          <p:cNvPr id="9" name="PB"/>
          <p:cNvSpPr/>
          <p:nvPr/>
        </p:nvSpPr>
        <p:spPr>
          <a:xfrm>
            <a:off x="0" y="9601200"/>
            <a:ext cx="9458037" cy="152400"/>
          </a:xfrm>
          <a:prstGeom prst="rect">
            <a:avLst/>
          </a:prstGeom>
          <a:blipFill rotWithShape="1">
            <a:blip r:embed="rId4"/>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25253425"/>
      </p:ext>
    </p:extLst>
  </p:cSld>
  <p:clrMapOvr>
    <a:masterClrMapping/>
  </p:clrMapOvr>
  <p:transition xmlns:p14="http://schemas.microsoft.com/office/powerpoint/2010/mai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D-Code </a:t>
            </a:r>
            <a:r>
              <a:rPr lang="en-US" sz="5400" dirty="0" smtClean="0"/>
              <a:t/>
            </a:r>
            <a:br>
              <a:rPr lang="en-US" sz="5400" dirty="0" smtClean="0"/>
            </a:br>
            <a:r>
              <a:rPr lang="en-US" sz="4800" dirty="0" smtClean="0"/>
              <a:t>Team Agreement</a:t>
            </a:r>
            <a:endParaRPr lang="en-US" sz="4800" dirty="0"/>
          </a:p>
        </p:txBody>
      </p:sp>
      <p:sp>
        <p:nvSpPr>
          <p:cNvPr id="3" name="Text Placeholder 2"/>
          <p:cNvSpPr>
            <a:spLocks noGrp="1"/>
          </p:cNvSpPr>
          <p:nvPr>
            <p:ph type="body" idx="1"/>
          </p:nvPr>
        </p:nvSpPr>
        <p:spPr/>
        <p:txBody>
          <a:bodyPr anchor="t">
            <a:normAutofit lnSpcReduction="10000"/>
          </a:bodyPr>
          <a:lstStyle/>
          <a:p>
            <a:pPr marL="0" indent="0">
              <a:buNone/>
            </a:pPr>
            <a:r>
              <a:rPr lang="en-US" dirty="0" smtClean="0"/>
              <a:t>Some things to keep in mind while we’re crafting our agreement:</a:t>
            </a:r>
          </a:p>
          <a:p>
            <a:r>
              <a:rPr lang="en-US" dirty="0" smtClean="0"/>
              <a:t>Working Agreements are social contracts that outline how we will work as a team.</a:t>
            </a:r>
          </a:p>
          <a:p>
            <a:r>
              <a:rPr lang="en-US" dirty="0" smtClean="0"/>
              <a:t>While every single team member is vital to the whole, we succeed or fail as a unit.</a:t>
            </a:r>
          </a:p>
          <a:p>
            <a:r>
              <a:rPr lang="en-US" dirty="0" smtClean="0"/>
              <a:t>Give your opinions respectfully and receive other’s with equal respect.</a:t>
            </a:r>
            <a:endParaRPr lang="en-US" dirty="0"/>
          </a:p>
        </p:txBody>
      </p:sp>
      <p:sp>
        <p:nvSpPr>
          <p:cNvPr id="4" name="PB"/>
          <p:cNvSpPr/>
          <p:nvPr/>
        </p:nvSpPr>
        <p:spPr>
          <a:xfrm>
            <a:off x="0" y="9601200"/>
            <a:ext cx="9753600"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290049885"/>
      </p:ext>
    </p:extLst>
  </p:cSld>
  <p:clrMapOvr>
    <a:masterClrMapping/>
  </p:clrMapOvr>
  <p:transition xmlns:p14="http://schemas.microsoft.com/office/powerpoint/2010/mai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a:t>Meet the Teachers &amp; Procedures</a:t>
            </a:r>
          </a:p>
          <a:p>
            <a:r>
              <a:rPr lang="en-US" strike="sngStrike" dirty="0"/>
              <a:t>Meet the Team</a:t>
            </a:r>
          </a:p>
          <a:p>
            <a:r>
              <a:rPr lang="en-US" strike="sngStrike" dirty="0" smtClean="0"/>
              <a:t>Discuss our goals</a:t>
            </a:r>
          </a:p>
          <a:p>
            <a:r>
              <a:rPr lang="en-US" strike="sngStrike" dirty="0" smtClean="0"/>
              <a:t>Discuss our workflow</a:t>
            </a:r>
          </a:p>
          <a:p>
            <a:r>
              <a:rPr lang="en-US" strike="sngStrike" dirty="0" smtClean="0"/>
              <a:t>Craft our team agreement</a:t>
            </a:r>
          </a:p>
          <a:p>
            <a:r>
              <a:rPr lang="en-US" dirty="0" smtClean="0"/>
              <a:t>DEV TIME!</a:t>
            </a:r>
            <a:endParaRPr lang="en-US" dirty="0"/>
          </a:p>
        </p:txBody>
      </p:sp>
      <p:sp>
        <p:nvSpPr>
          <p:cNvPr id="4" name="PB"/>
          <p:cNvSpPr/>
          <p:nvPr/>
        </p:nvSpPr>
        <p:spPr>
          <a:xfrm>
            <a:off x="0" y="9601200"/>
            <a:ext cx="10049163"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320395404"/>
      </p:ext>
    </p:extLst>
  </p:cSld>
  <p:clrMapOvr>
    <a:masterClrMapping/>
  </p:clrMapOvr>
  <p:transition xmlns:p14="http://schemas.microsoft.com/office/powerpoint/2010/mai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t>
            </a:r>
            <a:r>
              <a:rPr lang="en-US" dirty="0" smtClean="0"/>
              <a:t>reak;</a:t>
            </a:r>
            <a:endParaRPr lang="en-US" dirty="0"/>
          </a:p>
        </p:txBody>
      </p:sp>
      <p:sp>
        <p:nvSpPr>
          <p:cNvPr id="3" name="Text Placeholder 2"/>
          <p:cNvSpPr>
            <a:spLocks noGrp="1"/>
          </p:cNvSpPr>
          <p:nvPr>
            <p:ph type="body" idx="1"/>
          </p:nvPr>
        </p:nvSpPr>
        <p:spPr/>
        <p:txBody>
          <a:bodyPr>
            <a:normAutofit/>
          </a:bodyPr>
          <a:lstStyle/>
          <a:p>
            <a:pPr marL="0" indent="0" algn="ctr">
              <a:buNone/>
            </a:pPr>
            <a:r>
              <a:rPr lang="en-US" sz="5400" b="1" dirty="0" smtClean="0"/>
              <a:t>What is programming?</a:t>
            </a:r>
            <a:endParaRPr lang="en-US" sz="5400" b="1" dirty="0"/>
          </a:p>
        </p:txBody>
      </p:sp>
      <p:sp>
        <p:nvSpPr>
          <p:cNvPr id="4" name="PB"/>
          <p:cNvSpPr/>
          <p:nvPr/>
        </p:nvSpPr>
        <p:spPr>
          <a:xfrm>
            <a:off x="0" y="9601200"/>
            <a:ext cx="10344727"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05365443"/>
      </p:ext>
    </p:extLst>
  </p:cSld>
  <p:clrMapOvr>
    <a:masterClrMapping/>
  </p:clrMapOvr>
  <p:transition xmlns:p14="http://schemas.microsoft.com/office/powerpoint/2010/mai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CMxA3m_Imc.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63470" y="247974"/>
            <a:ext cx="12538130" cy="8692826"/>
          </a:xfrm>
          <a:prstGeom prst="rect">
            <a:avLst/>
          </a:prstGeom>
        </p:spPr>
      </p:pic>
      <p:sp>
        <p:nvSpPr>
          <p:cNvPr id="2" name="PB"/>
          <p:cNvSpPr/>
          <p:nvPr/>
        </p:nvSpPr>
        <p:spPr>
          <a:xfrm>
            <a:off x="0" y="9601200"/>
            <a:ext cx="10640291" cy="152400"/>
          </a:xfrm>
          <a:prstGeom prst="rect">
            <a:avLst/>
          </a:prstGeom>
          <a:blipFill rotWithShape="1">
            <a:blip r:embed="rId5"/>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473986987"/>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Anatomy of an </a:t>
            </a:r>
            <a:r>
              <a:rPr lang="en-US" sz="4800" dirty="0" err="1"/>
              <a:t>EarSketch</a:t>
            </a:r>
            <a:r>
              <a:rPr lang="en-US" sz="4800" dirty="0"/>
              <a:t> Project: </a:t>
            </a:r>
            <a:r>
              <a:rPr lang="en-US" sz="4800" dirty="0" smtClean="0"/>
              <a:t/>
            </a:r>
            <a:br>
              <a:rPr lang="en-US" sz="4800" dirty="0" smtClean="0"/>
            </a:br>
            <a:r>
              <a:rPr lang="en-US" sz="4800" dirty="0" smtClean="0"/>
              <a:t>What </a:t>
            </a:r>
            <a:r>
              <a:rPr lang="en-US" sz="4800" dirty="0"/>
              <a:t>is programming?</a:t>
            </a:r>
          </a:p>
        </p:txBody>
      </p:sp>
      <p:sp>
        <p:nvSpPr>
          <p:cNvPr id="3" name="Text Placeholder 2"/>
          <p:cNvSpPr>
            <a:spLocks noGrp="1"/>
          </p:cNvSpPr>
          <p:nvPr>
            <p:ph type="body" idx="1"/>
          </p:nvPr>
        </p:nvSpPr>
        <p:spPr/>
        <p:txBody>
          <a:bodyPr>
            <a:normAutofit fontScale="92500" lnSpcReduction="10000"/>
          </a:bodyPr>
          <a:lstStyle/>
          <a:p>
            <a:pPr marL="0" indent="0">
              <a:buNone/>
            </a:pPr>
            <a:r>
              <a:rPr lang="en-US" sz="4800" dirty="0"/>
              <a:t>Computer code is a collection of typed words that the computer can clearly understand. Just as a human translator might translate from the English language to Spanish, the computer interprets these words as ones and zeros. We as humans use programming languages, instead of writing directly in ones and zeros, so we can easily write and understand the computer code and can organize it. </a:t>
            </a:r>
            <a:endParaRPr lang="en-US" sz="3600" dirty="0"/>
          </a:p>
        </p:txBody>
      </p:sp>
      <p:sp>
        <p:nvSpPr>
          <p:cNvPr id="4" name="PB"/>
          <p:cNvSpPr/>
          <p:nvPr/>
        </p:nvSpPr>
        <p:spPr>
          <a:xfrm>
            <a:off x="0" y="9601200"/>
            <a:ext cx="10935854"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91419162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52500" y="278969"/>
            <a:ext cx="11099800" cy="9236989"/>
          </a:xfrm>
          <a:noFill/>
        </p:spPr>
        <p:txBody>
          <a:bodyPr>
            <a:normAutofit/>
          </a:bodyPr>
          <a:lstStyle/>
          <a:p>
            <a:pPr marL="0" indent="0">
              <a:buNone/>
            </a:pPr>
            <a:r>
              <a:rPr lang="en-US" sz="4400" dirty="0" smtClean="0"/>
              <a:t>We </a:t>
            </a:r>
            <a:r>
              <a:rPr lang="en-US" sz="4400" dirty="0"/>
              <a:t>can think of the different lines of our code as being individual instructions that we give to the computer. The computer follows these instructions explicitly to execute our written code</a:t>
            </a:r>
            <a:r>
              <a:rPr lang="en-US" sz="4400" dirty="0" smtClean="0"/>
              <a:t>.</a:t>
            </a:r>
          </a:p>
          <a:p>
            <a:pPr marL="0" indent="0">
              <a:buNone/>
            </a:pPr>
            <a:r>
              <a:rPr lang="en-US" sz="2100" dirty="0">
                <a:hlinkClick r:id="rId2"/>
              </a:rPr>
              <a:t>http://earsketch.gatech.edu/category/learning/anatomy-of-an-earsketch-project/what-is-</a:t>
            </a:r>
            <a:r>
              <a:rPr lang="en-US" sz="2100" dirty="0" smtClean="0">
                <a:hlinkClick r:id="rId2"/>
              </a:rPr>
              <a:t>programming</a:t>
            </a:r>
            <a:r>
              <a:rPr lang="en-US" sz="2100" dirty="0" smtClean="0"/>
              <a:t> </a:t>
            </a:r>
            <a:endParaRPr lang="en-US" sz="2100" dirty="0"/>
          </a:p>
        </p:txBody>
      </p:sp>
      <p:sp>
        <p:nvSpPr>
          <p:cNvPr id="2" name="PB"/>
          <p:cNvSpPr/>
          <p:nvPr/>
        </p:nvSpPr>
        <p:spPr>
          <a:xfrm>
            <a:off x="0" y="9601200"/>
            <a:ext cx="11231418"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30057523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
            </a:r>
            <a:r>
              <a:rPr lang="en-US" dirty="0" smtClean="0"/>
              <a:t>ontinue;</a:t>
            </a:r>
            <a:endParaRPr lang="en-US" dirty="0"/>
          </a:p>
        </p:txBody>
      </p:sp>
      <p:sp>
        <p:nvSpPr>
          <p:cNvPr id="3" name="Text Placeholder 2"/>
          <p:cNvSpPr>
            <a:spLocks noGrp="1"/>
          </p:cNvSpPr>
          <p:nvPr>
            <p:ph type="body" idx="1"/>
          </p:nvPr>
        </p:nvSpPr>
        <p:spPr/>
        <p:txBody>
          <a:bodyPr/>
          <a:lstStyle/>
          <a:p>
            <a:pPr marL="0" indent="0" algn="just">
              <a:buNone/>
            </a:pPr>
            <a:r>
              <a:rPr lang="en-US" dirty="0" smtClean="0"/>
              <a:t>We know that was a lot of information to take in but we promise that as we work together as a development team, utilizing these concepts to create viable products, and learning new and exciting concepts and tools, this first day will seem like the breeze.</a:t>
            </a:r>
            <a:endParaRPr lang="en-US" dirty="0"/>
          </a:p>
        </p:txBody>
      </p:sp>
      <p:sp>
        <p:nvSpPr>
          <p:cNvPr id="4" name="PB"/>
          <p:cNvSpPr/>
          <p:nvPr/>
        </p:nvSpPr>
        <p:spPr>
          <a:xfrm>
            <a:off x="0" y="9601200"/>
            <a:ext cx="11526982"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697950812"/>
      </p:ext>
    </p:extLst>
  </p:cSld>
  <p:clrMapOvr>
    <a:masterClrMapping/>
  </p:clrMapOvr>
  <p:transition xmlns:p14="http://schemas.microsoft.com/office/powerpoint/2010/mai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p:nvPr>
        </p:nvSpPr>
        <p:spPr>
          <a:prstGeom prst="rect">
            <a:avLst/>
          </a:prstGeom>
        </p:spPr>
        <p:txBody>
          <a:bodyPr/>
          <a:lstStyle/>
          <a:p>
            <a:r>
              <a:rPr lang="en-US" dirty="0" smtClean="0"/>
              <a:t>The Teachers</a:t>
            </a:r>
            <a:endParaRPr dirty="0"/>
          </a:p>
        </p:txBody>
      </p:sp>
      <p:sp>
        <p:nvSpPr>
          <p:cNvPr id="2" name="PB"/>
          <p:cNvSpPr/>
          <p:nvPr/>
        </p:nvSpPr>
        <p:spPr>
          <a:xfrm>
            <a:off x="0" y="9601200"/>
            <a:ext cx="1182255"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693713954"/>
      </p:ext>
    </p:extLst>
  </p:cSld>
  <p:clrMapOvr>
    <a:masterClrMapping/>
  </p:clrMapOvr>
  <p:transition xmlns:p14="http://schemas.microsoft.com/office/powerpoint/2010/mai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normAutofit fontScale="90000"/>
          </a:bodyPr>
          <a:lstStyle/>
          <a:p>
            <a:r>
              <a:rPr lang="en-US" dirty="0" smtClean="0"/>
              <a:t>Wait! Didn’t you say Dev Time?!</a:t>
            </a:r>
            <a:endParaRPr dirty="0"/>
          </a:p>
        </p:txBody>
      </p:sp>
      <p:sp>
        <p:nvSpPr>
          <p:cNvPr id="2" name="PB"/>
          <p:cNvSpPr/>
          <p:nvPr/>
        </p:nvSpPr>
        <p:spPr>
          <a:xfrm>
            <a:off x="0" y="9601200"/>
            <a:ext cx="11822546"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463715237"/>
      </p:ext>
    </p:extLst>
  </p:cSld>
  <p:clrMapOvr>
    <a:masterClrMapping/>
  </p:clrMapOvr>
  <p:transition xmlns:p14="http://schemas.microsoft.com/office/powerpoint/2010/main" spd="slow"/>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Developers Use Tools</a:t>
            </a:r>
            <a:endParaRPr lang="en-US" dirty="0"/>
          </a:p>
        </p:txBody>
      </p:sp>
      <p:sp>
        <p:nvSpPr>
          <p:cNvPr id="4" name="Text Placeholder 3"/>
          <p:cNvSpPr>
            <a:spLocks noGrp="1"/>
          </p:cNvSpPr>
          <p:nvPr>
            <p:ph type="body" idx="1"/>
          </p:nvPr>
        </p:nvSpPr>
        <p:spPr>
          <a:xfrm>
            <a:off x="952500" y="2063858"/>
            <a:ext cx="11099800" cy="6286500"/>
          </a:xfrm>
        </p:spPr>
        <p:txBody>
          <a:bodyPr>
            <a:normAutofit/>
          </a:bodyPr>
          <a:lstStyle/>
          <a:p>
            <a:pPr marL="742950" indent="-742950">
              <a:buFont typeface="+mj-lt"/>
              <a:buAutoNum type="arabicPeriod"/>
            </a:pPr>
            <a:r>
              <a:rPr lang="en-US" sz="3600" dirty="0"/>
              <a:t>Explore the Developer Tools - instructions (for Google Chrome)</a:t>
            </a:r>
          </a:p>
          <a:p>
            <a:pPr marL="742950" indent="-742950" fontAlgn="base">
              <a:buFont typeface="+mj-lt"/>
              <a:buAutoNum type="arabicPeriod"/>
            </a:pPr>
            <a:r>
              <a:rPr lang="en-US" sz="3600" dirty="0"/>
              <a:t>Click “View”</a:t>
            </a:r>
          </a:p>
          <a:p>
            <a:pPr marL="742950" indent="-742950" fontAlgn="base">
              <a:buFont typeface="+mj-lt"/>
              <a:buAutoNum type="arabicPeriod"/>
            </a:pPr>
            <a:r>
              <a:rPr lang="en-US" sz="3600" dirty="0"/>
              <a:t>Click “Developer”</a:t>
            </a:r>
          </a:p>
          <a:p>
            <a:pPr marL="742950" indent="-742950" fontAlgn="base">
              <a:buFont typeface="+mj-lt"/>
              <a:buAutoNum type="arabicPeriod"/>
            </a:pPr>
            <a:r>
              <a:rPr lang="en-US" sz="3600" dirty="0"/>
              <a:t>Click “Developer Tools”</a:t>
            </a:r>
          </a:p>
          <a:p>
            <a:pPr marL="742950" indent="-742950">
              <a:buFont typeface="+mj-lt"/>
              <a:buAutoNum type="arabicPeriod"/>
            </a:pPr>
            <a:r>
              <a:rPr lang="en-US" sz="3600" dirty="0"/>
              <a:t>OR - Command + Option+ I</a:t>
            </a:r>
          </a:p>
        </p:txBody>
      </p:sp>
      <p:sp>
        <p:nvSpPr>
          <p:cNvPr id="2" name="PB"/>
          <p:cNvSpPr/>
          <p:nvPr/>
        </p:nvSpPr>
        <p:spPr>
          <a:xfrm>
            <a:off x="0" y="9601200"/>
            <a:ext cx="12118109"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4224616531"/>
      </p:ext>
    </p:extLst>
  </p:cSld>
  <p:clrMapOvr>
    <a:masterClrMapping/>
  </p:clrMapOvr>
  <p:transition xmlns:p14="http://schemas.microsoft.com/office/powerpoint/2010/mai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Udacity</a:t>
            </a:r>
            <a:r>
              <a:rPr lang="en-US" dirty="0" smtClean="0"/>
              <a:t> Challenge</a:t>
            </a:r>
            <a:endParaRPr lang="en-US" dirty="0"/>
          </a:p>
        </p:txBody>
      </p:sp>
      <p:sp>
        <p:nvSpPr>
          <p:cNvPr id="4" name="Text Placeholder 3"/>
          <p:cNvSpPr>
            <a:spLocks noGrp="1"/>
          </p:cNvSpPr>
          <p:nvPr>
            <p:ph type="body" idx="1"/>
          </p:nvPr>
        </p:nvSpPr>
        <p:spPr>
          <a:xfrm>
            <a:off x="952500" y="2123268"/>
            <a:ext cx="11099800" cy="7222210"/>
          </a:xfrm>
        </p:spPr>
        <p:txBody>
          <a:bodyPr anchor="t">
            <a:normAutofit fontScale="92500" lnSpcReduction="20000"/>
          </a:bodyPr>
          <a:lstStyle/>
          <a:p>
            <a:pPr marL="0" indent="0">
              <a:buNone/>
            </a:pPr>
            <a:r>
              <a:rPr lang="en-US" dirty="0" smtClean="0"/>
              <a:t>Type the following in your browser:</a:t>
            </a:r>
          </a:p>
          <a:p>
            <a:pPr marL="0" indent="0">
              <a:buNone/>
            </a:pPr>
            <a:r>
              <a:rPr lang="en-US" sz="4200" b="1" dirty="0" smtClean="0">
                <a:hlinkClick r:id="rId2"/>
              </a:rPr>
              <a:t>http</a:t>
            </a:r>
            <a:r>
              <a:rPr lang="en-US" sz="4200" b="1" dirty="0">
                <a:hlinkClick r:id="rId2"/>
              </a:rPr>
              <a:t>://</a:t>
            </a:r>
            <a:r>
              <a:rPr lang="en-US" sz="4200" b="1" dirty="0" smtClean="0">
                <a:hlinkClick r:id="rId2"/>
              </a:rPr>
              <a:t>udacity.github.io/js-basics/static-home/index.html</a:t>
            </a:r>
            <a:endParaRPr lang="en-US" sz="4200" b="1" dirty="0"/>
          </a:p>
          <a:p>
            <a:pPr marL="1187450" lvl="1" indent="-742950" fontAlgn="base">
              <a:buFont typeface="+mj-lt"/>
              <a:buAutoNum type="arabicPeriod"/>
            </a:pPr>
            <a:r>
              <a:rPr lang="en-US" dirty="0"/>
              <a:t>Open the Developer Tools, click on the tab that says “Console”</a:t>
            </a:r>
          </a:p>
          <a:p>
            <a:pPr marL="1187450" lvl="1" indent="-742950" fontAlgn="base">
              <a:buFont typeface="+mj-lt"/>
              <a:buAutoNum type="arabicPeriod"/>
            </a:pPr>
            <a:r>
              <a:rPr lang="en-US" dirty="0"/>
              <a:t>Type the following code exactly the way it is here, then press enter: </a:t>
            </a:r>
            <a:r>
              <a:rPr lang="en-US" sz="4200" b="1" dirty="0"/>
              <a:t>$(".super-header-wrapper").html("&lt;</a:t>
            </a:r>
            <a:r>
              <a:rPr lang="en-US" sz="4200" b="1" dirty="0" err="1"/>
              <a:t>img</a:t>
            </a:r>
            <a:r>
              <a:rPr lang="en-US" sz="4200" b="1" dirty="0"/>
              <a:t> style='width:100%' </a:t>
            </a:r>
            <a:r>
              <a:rPr lang="en-US" sz="4200" b="1" dirty="0" err="1"/>
              <a:t>src</a:t>
            </a:r>
            <a:r>
              <a:rPr lang="en-US" sz="4200" b="1" dirty="0"/>
              <a:t>='http://</a:t>
            </a:r>
            <a:r>
              <a:rPr lang="en-US" sz="4200" b="1" dirty="0" err="1"/>
              <a:t>goo.gl</a:t>
            </a:r>
            <a:r>
              <a:rPr lang="en-US" sz="4200" b="1" dirty="0"/>
              <a:t>/</a:t>
            </a:r>
            <a:r>
              <a:rPr lang="en-US" sz="4200" b="1" dirty="0" err="1"/>
              <a:t>WCrBmS</a:t>
            </a:r>
            <a:r>
              <a:rPr lang="en-US" sz="4200" b="1" dirty="0"/>
              <a:t>'&gt;");</a:t>
            </a:r>
          </a:p>
          <a:p>
            <a:pPr marL="1187450" lvl="1" indent="-742950" fontAlgn="base">
              <a:buFont typeface="+mj-lt"/>
              <a:buAutoNum type="arabicPeriod"/>
            </a:pPr>
            <a:r>
              <a:rPr lang="en-US" dirty="0"/>
              <a:t>What happens?</a:t>
            </a:r>
          </a:p>
          <a:p>
            <a:pPr marL="0" indent="0">
              <a:buNone/>
            </a:pPr>
            <a:endParaRPr lang="en-US" sz="4400" dirty="0"/>
          </a:p>
        </p:txBody>
      </p:sp>
      <p:sp>
        <p:nvSpPr>
          <p:cNvPr id="2" name="PB"/>
          <p:cNvSpPr/>
          <p:nvPr/>
        </p:nvSpPr>
        <p:spPr>
          <a:xfrm>
            <a:off x="0" y="9601200"/>
            <a:ext cx="12413673"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845393110"/>
      </p:ext>
    </p:extLst>
  </p:cSld>
  <p:clrMapOvr>
    <a:masterClrMapping/>
  </p:clrMapOvr>
  <p:transition xmlns:p14="http://schemas.microsoft.com/office/powerpoint/2010/mai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24746" y="2014780"/>
            <a:ext cx="9174997" cy="60133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l" defTabSz="584200" rtl="0" fontAlgn="auto" latinLnBrk="0" hangingPunct="0">
              <a:lnSpc>
                <a:spcPct val="100000"/>
              </a:lnSpc>
              <a:spcBef>
                <a:spcPts val="0"/>
              </a:spcBef>
              <a:spcAft>
                <a:spcPts val="0"/>
              </a:spcAft>
              <a:buClrTx/>
              <a:buSzTx/>
              <a:buFontTx/>
              <a:buNone/>
              <a:tabLst/>
            </a:pPr>
            <a:r>
              <a:rPr lang="en-US" sz="4400" dirty="0"/>
              <a:t>f</a:t>
            </a:r>
            <a:r>
              <a:rPr lang="en-US" sz="4400" dirty="0" smtClean="0"/>
              <a:t>inally{</a:t>
            </a:r>
          </a:p>
          <a:p>
            <a:pPr marL="0" marR="0" indent="0" algn="l" defTabSz="584200" rtl="0" fontAlgn="auto" latinLnBrk="0" hangingPunct="0">
              <a:lnSpc>
                <a:spcPct val="100000"/>
              </a:lnSpc>
              <a:spcBef>
                <a:spcPts val="0"/>
              </a:spcBef>
              <a:spcAft>
                <a:spcPts val="0"/>
              </a:spcAft>
              <a:buClrTx/>
              <a:buSzTx/>
              <a:buFontTx/>
              <a:buNone/>
              <a:tabLst/>
            </a:pPr>
            <a:r>
              <a:rPr lang="en-US" sz="4400" dirty="0" smtClean="0"/>
              <a:t>	</a:t>
            </a:r>
            <a:r>
              <a:rPr lang="en-US" sz="4400" dirty="0" err="1" smtClean="0"/>
              <a:t>talkAboutWhatWe’veLearned</a:t>
            </a:r>
            <a:r>
              <a:rPr lang="en-US" sz="4400" dirty="0" smtClean="0"/>
              <a:t>();</a:t>
            </a:r>
          </a:p>
          <a:p>
            <a:pPr marL="0" marR="0" indent="0" algn="l" defTabSz="5842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effectLst/>
                <a:uFillTx/>
                <a:sym typeface="Helvetica Light"/>
              </a:rPr>
              <a:t>}</a:t>
            </a:r>
          </a:p>
        </p:txBody>
      </p:sp>
      <p:sp>
        <p:nvSpPr>
          <p:cNvPr id="3" name="PB"/>
          <p:cNvSpPr/>
          <p:nvPr/>
        </p:nvSpPr>
        <p:spPr>
          <a:xfrm>
            <a:off x="0" y="9601200"/>
            <a:ext cx="12709237"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460133016"/>
      </p:ext>
    </p:extLst>
  </p:cSld>
  <p:clrMapOvr>
    <a:masterClrMapping/>
  </p:clrMapOvr>
  <p:transition xmlns:p14="http://schemas.microsoft.com/office/powerpoint/2010/mai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a:xfrm>
            <a:off x="952500" y="2590800"/>
            <a:ext cx="11099800" cy="5189349"/>
          </a:xfrm>
        </p:spPr>
        <p:txBody>
          <a:bodyPr anchor="t">
            <a:normAutofit fontScale="85000" lnSpcReduction="20000"/>
          </a:bodyPr>
          <a:lstStyle/>
          <a:p>
            <a:r>
              <a:rPr lang="en-US" strike="sngStrike" dirty="0"/>
              <a:t>Meet the Teachers &amp; Procedures</a:t>
            </a:r>
          </a:p>
          <a:p>
            <a:r>
              <a:rPr lang="en-US" strike="sngStrike" dirty="0"/>
              <a:t>Meet the Team</a:t>
            </a:r>
          </a:p>
          <a:p>
            <a:r>
              <a:rPr lang="en-US" strike="sngStrike" dirty="0" smtClean="0"/>
              <a:t>Discuss our goals</a:t>
            </a:r>
          </a:p>
          <a:p>
            <a:r>
              <a:rPr lang="en-US" strike="sngStrike" dirty="0" smtClean="0"/>
              <a:t>Discuss our workflow</a:t>
            </a:r>
          </a:p>
          <a:p>
            <a:r>
              <a:rPr lang="en-US" strike="sngStrike" dirty="0" smtClean="0"/>
              <a:t>Craft our team agreement</a:t>
            </a:r>
          </a:p>
          <a:p>
            <a:r>
              <a:rPr lang="en-US" strike="sngStrike" dirty="0" smtClean="0"/>
              <a:t>DEV TIME!</a:t>
            </a:r>
            <a:endParaRPr lang="en-US" strike="sngStrike" dirty="0"/>
          </a:p>
        </p:txBody>
      </p:sp>
      <p:sp>
        <p:nvSpPr>
          <p:cNvPr id="5" name="TextBox 4"/>
          <p:cNvSpPr txBox="1"/>
          <p:nvPr/>
        </p:nvSpPr>
        <p:spPr>
          <a:xfrm>
            <a:off x="3917627" y="7957949"/>
            <a:ext cx="5036949"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dirty="0"/>
              <a:t>And now we’re done! </a:t>
            </a:r>
          </a:p>
        </p:txBody>
      </p:sp>
      <p:sp>
        <p:nvSpPr>
          <p:cNvPr id="6" name="TextBox 5"/>
          <p:cNvSpPr txBox="1"/>
          <p:nvPr/>
        </p:nvSpPr>
        <p:spPr>
          <a:xfrm>
            <a:off x="5222929" y="8828136"/>
            <a:ext cx="746329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smtClean="0">
                <a:ln>
                  <a:noFill/>
                </a:ln>
                <a:solidFill>
                  <a:srgbClr val="FFFFFF"/>
                </a:solidFill>
                <a:effectLst/>
                <a:uFillTx/>
                <a:latin typeface="+mn-lt"/>
                <a:ea typeface="+mn-ea"/>
                <a:cs typeface="+mn-cs"/>
                <a:sym typeface="Helvetica Light"/>
              </a:rPr>
              <a:t>At least… by our</a:t>
            </a:r>
            <a:r>
              <a:rPr kumimoji="0" lang="en-US" sz="3600" b="0" i="0" u="none" strike="noStrike" cap="none" spc="0" normalizeH="0" dirty="0" smtClean="0">
                <a:ln>
                  <a:noFill/>
                </a:ln>
                <a:solidFill>
                  <a:srgbClr val="FFFFFF"/>
                </a:solidFill>
                <a:effectLst/>
                <a:uFillTx/>
                <a:latin typeface="+mn-lt"/>
                <a:ea typeface="+mn-ea"/>
                <a:cs typeface="+mn-cs"/>
                <a:sym typeface="Helvetica Light"/>
              </a:rPr>
              <a:t> definition of done.</a:t>
            </a:r>
            <a:endParaRPr kumimoji="0" lang="en-US" sz="36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4" name="PB"/>
          <p:cNvSpPr/>
          <p:nvPr/>
        </p:nvSpPr>
        <p:spPr>
          <a:xfrm>
            <a:off x="0" y="9601200"/>
            <a:ext cx="13004800"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807909412"/>
      </p:ext>
    </p:extLst>
  </p:cSld>
  <p:clrMapOvr>
    <a:masterClrMapping/>
  </p:clrMapOvr>
  <p:transition xmlns:p14="http://schemas.microsoft.com/office/powerpoint/2010/mai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6" name="120414_familysouthafrica_at_2936_3000x2000.jpeg"/>
          <p:cNvPicPr>
            <a:picLocks noGrp="1" noChangeAspect="1"/>
          </p:cNvPicPr>
          <p:nvPr>
            <p:ph type="pic" idx="13"/>
          </p:nvPr>
        </p:nvPicPr>
        <p:blipFill>
          <a:blip r:embed="rId2">
            <a:extLst>
              <a:ext uri="{28A0092B-C50C-407E-A947-70E740481C1C}">
                <a14:useLocalDpi xmlns:a14="http://schemas.microsoft.com/office/drawing/2010/main" val="0"/>
              </a:ext>
            </a:extLst>
          </a:blip>
          <a:stretch>
            <a:fillRect/>
          </a:stretch>
        </p:blipFill>
        <p:spPr>
          <a:xfrm>
            <a:off x="7027862" y="2571263"/>
            <a:ext cx="4714875" cy="6286500"/>
          </a:xfrm>
          <a:prstGeom prst="rect">
            <a:avLst/>
          </a:prstGeom>
        </p:spPr>
      </p:pic>
      <p:sp>
        <p:nvSpPr>
          <p:cNvPr id="5" name="Shape 127"/>
          <p:cNvSpPr txBox="1">
            <a:spLocks/>
          </p:cNvSpPr>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r>
              <a:rPr lang="en-US" smtClean="0"/>
              <a:t>Kyle</a:t>
            </a:r>
            <a:endParaRPr lang="en-US" dirty="0"/>
          </a:p>
        </p:txBody>
      </p:sp>
      <p:sp>
        <p:nvSpPr>
          <p:cNvPr id="8" name="Shape 128"/>
          <p:cNvSpPr>
            <a:spLocks noGrp="1"/>
          </p:cNvSpPr>
          <p:nvPr>
            <p:ph type="body" sz="half" idx="1"/>
          </p:nvPr>
        </p:nvSpPr>
        <p:spPr>
          <a:xfrm>
            <a:off x="952500" y="2590800"/>
            <a:ext cx="5334000" cy="6286500"/>
          </a:xfrm>
          <a:prstGeom prst="rect">
            <a:avLst/>
          </a:prstGeom>
        </p:spPr>
        <p:txBody>
          <a:bodyPr>
            <a:normAutofit/>
          </a:bodyPr>
          <a:lstStyle/>
          <a:p>
            <a:pPr marL="457200" indent="-457200" algn="l">
              <a:buFont typeface="Arial"/>
              <a:buChar char="•"/>
            </a:pPr>
            <a:r>
              <a:rPr lang="en-US" sz="2600" dirty="0" smtClean="0"/>
              <a:t>Java/Android developer</a:t>
            </a:r>
            <a:br>
              <a:rPr lang="en-US" sz="2600" dirty="0" smtClean="0"/>
            </a:br>
            <a:endParaRPr lang="en-US" sz="2600" dirty="0" smtClean="0"/>
          </a:p>
          <a:p>
            <a:pPr marL="457200" indent="-457200" algn="l">
              <a:buFont typeface="Arial"/>
              <a:buChar char="•"/>
            </a:pPr>
            <a:r>
              <a:rPr lang="en-US" sz="2600" dirty="0" smtClean="0"/>
              <a:t>Grew </a:t>
            </a:r>
            <a:r>
              <a:rPr lang="en-US" sz="2600" dirty="0"/>
              <a:t>up in </a:t>
            </a:r>
            <a:r>
              <a:rPr lang="en-US" sz="2600" dirty="0" smtClean="0"/>
              <a:t>Ohio</a:t>
            </a:r>
            <a:br>
              <a:rPr lang="en-US" sz="2600" dirty="0" smtClean="0"/>
            </a:br>
            <a:endParaRPr lang="en-US" sz="2600" dirty="0"/>
          </a:p>
          <a:p>
            <a:pPr marL="457200" indent="-457200" algn="l">
              <a:buFont typeface="Arial"/>
              <a:buChar char="•"/>
            </a:pPr>
            <a:r>
              <a:rPr lang="en-US" sz="2600" dirty="0"/>
              <a:t>E</a:t>
            </a:r>
            <a:r>
              <a:rPr lang="en-US" sz="2600" dirty="0" smtClean="0"/>
              <a:t>njoy traveling and learning about different places</a:t>
            </a:r>
            <a:br>
              <a:rPr lang="en-US" sz="2600" dirty="0" smtClean="0"/>
            </a:br>
            <a:endParaRPr lang="en-US" sz="2600" dirty="0"/>
          </a:p>
          <a:p>
            <a:pPr marL="457200" indent="-457200" algn="l">
              <a:buFont typeface="Arial"/>
              <a:buChar char="•"/>
            </a:pPr>
            <a:r>
              <a:rPr lang="en-US" sz="2600" dirty="0" smtClean="0"/>
              <a:t>Graduated from Princeton</a:t>
            </a:r>
            <a:br>
              <a:rPr lang="en-US" sz="2600" dirty="0" smtClean="0"/>
            </a:br>
            <a:endParaRPr lang="en-US" sz="2600" dirty="0" smtClean="0"/>
          </a:p>
          <a:p>
            <a:pPr marL="457200" indent="-457200" algn="l">
              <a:buFont typeface="Arial"/>
              <a:buChar char="•"/>
            </a:pPr>
            <a:r>
              <a:rPr lang="en-US" sz="2600" dirty="0"/>
              <a:t>L</a:t>
            </a:r>
            <a:r>
              <a:rPr lang="en-US" sz="2600" dirty="0" smtClean="0"/>
              <a:t>ike cereal, especially Honey Bunches of Oats</a:t>
            </a:r>
            <a:br>
              <a:rPr lang="en-US" sz="2600" dirty="0" smtClean="0"/>
            </a:br>
            <a:endParaRPr lang="en-US" sz="2600" dirty="0"/>
          </a:p>
          <a:p>
            <a:pPr marL="457200" indent="-457200" algn="l">
              <a:buFont typeface="Arial"/>
              <a:buChar char="•"/>
            </a:pPr>
            <a:r>
              <a:rPr lang="en-US" sz="2600" dirty="0" smtClean="0"/>
              <a:t>Into French hip-hop/pop at the moment</a:t>
            </a:r>
            <a:endParaRPr sz="2600" dirty="0"/>
          </a:p>
        </p:txBody>
      </p:sp>
      <p:sp>
        <p:nvSpPr>
          <p:cNvPr id="3" name="PB"/>
          <p:cNvSpPr/>
          <p:nvPr/>
        </p:nvSpPr>
        <p:spPr>
          <a:xfrm>
            <a:off x="0" y="9601200"/>
            <a:ext cx="1477818"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693943498"/>
      </p:ext>
    </p:extLst>
  </p:cSld>
  <p:clrMapOvr>
    <a:masterClrMapping/>
  </p:clrMapOvr>
  <p:transition xmlns:p14="http://schemas.microsoft.com/office/powerpoint/2010/mai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0" name="120414_familysouthafrica_at_2936_3000x2000.jpeg"/>
          <p:cNvPicPr>
            <a:picLocks noGrp="1" noChangeAspect="1"/>
          </p:cNvPicPr>
          <p:nvPr>
            <p:ph type="pic" idx="13"/>
          </p:nvPr>
        </p:nvPicPr>
        <p:blipFill rotWithShape="1">
          <a:blip r:embed="rId2">
            <a:extLst>
              <a:ext uri="{28A0092B-C50C-407E-A947-70E740481C1C}">
                <a14:useLocalDpi xmlns:a14="http://schemas.microsoft.com/office/drawing/2010/main" val="0"/>
              </a:ext>
            </a:extLst>
          </a:blip>
          <a:srcRect t="10415" b="12439"/>
          <a:stretch/>
        </p:blipFill>
        <p:spPr>
          <a:xfrm>
            <a:off x="7617222" y="3200400"/>
            <a:ext cx="3536156" cy="4937760"/>
          </a:xfrm>
          <a:prstGeom prst="rect">
            <a:avLst/>
          </a:prstGeom>
        </p:spPr>
      </p:pic>
      <p:sp>
        <p:nvSpPr>
          <p:cNvPr id="5" name="Shape 131"/>
          <p:cNvSpPr txBox="1">
            <a:spLocks/>
          </p:cNvSpPr>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r>
              <a:rPr lang="en-US" smtClean="0"/>
              <a:t>Brandy</a:t>
            </a:r>
            <a:endParaRPr lang="en-US" dirty="0"/>
          </a:p>
        </p:txBody>
      </p:sp>
      <p:sp>
        <p:nvSpPr>
          <p:cNvPr id="6" name="Shape 132"/>
          <p:cNvSpPr txBox="1">
            <a:spLocks/>
          </p:cNvSpPr>
          <p:nvPr/>
        </p:nvSpPr>
        <p:spPr>
          <a:xfrm>
            <a:off x="952500" y="2590800"/>
            <a:ext cx="53340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lnSpcReduction="10000"/>
          </a:bodyPr>
          <a:lstStyle>
            <a:lvl1pPr marL="0" marR="0" indent="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a:lstStyle>
          <a:p>
            <a:pPr marL="457200" indent="-457200">
              <a:buFont typeface="Arial"/>
              <a:buChar char="•"/>
            </a:pPr>
            <a:r>
              <a:rPr lang="en-US" dirty="0"/>
              <a:t>Writer of Code (Java</a:t>
            </a:r>
            <a:r>
              <a:rPr lang="en-US" dirty="0" smtClean="0"/>
              <a:t>)</a:t>
            </a:r>
            <a:br>
              <a:rPr lang="en-US" dirty="0" smtClean="0"/>
            </a:br>
            <a:endParaRPr lang="en-US" dirty="0"/>
          </a:p>
          <a:p>
            <a:pPr marL="457200" indent="-457200">
              <a:buFont typeface="Arial"/>
              <a:buChar char="•"/>
            </a:pPr>
            <a:r>
              <a:rPr lang="en-US" dirty="0"/>
              <a:t>Writer of Words (Poetry</a:t>
            </a:r>
            <a:r>
              <a:rPr lang="en-US" dirty="0" smtClean="0"/>
              <a:t>)</a:t>
            </a:r>
            <a:br>
              <a:rPr lang="en-US" dirty="0" smtClean="0"/>
            </a:br>
            <a:endParaRPr lang="en-US" dirty="0"/>
          </a:p>
          <a:p>
            <a:pPr marL="457200" indent="-457200">
              <a:buFont typeface="Arial"/>
              <a:buChar char="•"/>
            </a:pPr>
            <a:r>
              <a:rPr lang="en-US" dirty="0"/>
              <a:t>Mom of two small </a:t>
            </a:r>
            <a:r>
              <a:rPr lang="en-US" dirty="0" smtClean="0"/>
              <a:t>humans</a:t>
            </a:r>
            <a:br>
              <a:rPr lang="en-US" dirty="0" smtClean="0"/>
            </a:br>
            <a:endParaRPr lang="en-US" dirty="0"/>
          </a:p>
          <a:p>
            <a:pPr marL="457200" indent="-457200">
              <a:buFont typeface="Arial"/>
              <a:buChar char="•"/>
            </a:pPr>
            <a:r>
              <a:rPr lang="en-US" dirty="0"/>
              <a:t>Detroit Born and </a:t>
            </a:r>
            <a:r>
              <a:rPr lang="en-US" dirty="0" smtClean="0"/>
              <a:t>Raised</a:t>
            </a:r>
            <a:br>
              <a:rPr lang="en-US" dirty="0" smtClean="0"/>
            </a:br>
            <a:endParaRPr lang="en-US" dirty="0"/>
          </a:p>
          <a:p>
            <a:pPr marL="457200" indent="-457200">
              <a:buFont typeface="Arial"/>
              <a:buChar char="•"/>
            </a:pPr>
            <a:r>
              <a:rPr lang="en-US" dirty="0"/>
              <a:t>Halo Mistress Chief (</a:t>
            </a:r>
            <a:r>
              <a:rPr lang="en-US" dirty="0" err="1"/>
              <a:t>Ubisoft</a:t>
            </a:r>
            <a:r>
              <a:rPr lang="en-US" dirty="0" smtClean="0"/>
              <a:t>)</a:t>
            </a:r>
            <a:br>
              <a:rPr lang="en-US" dirty="0" smtClean="0"/>
            </a:br>
            <a:endParaRPr lang="en-US" dirty="0"/>
          </a:p>
          <a:p>
            <a:pPr marL="457200" indent="-457200">
              <a:buFont typeface="Arial"/>
              <a:buChar char="•"/>
            </a:pPr>
            <a:r>
              <a:rPr lang="en-US" dirty="0"/>
              <a:t>Reader of Sci-Fi </a:t>
            </a:r>
            <a:r>
              <a:rPr lang="en-US" dirty="0" smtClean="0"/>
              <a:t/>
            </a:r>
            <a:br>
              <a:rPr lang="en-US" dirty="0" smtClean="0"/>
            </a:br>
            <a:endParaRPr lang="en-US" dirty="0"/>
          </a:p>
          <a:p>
            <a:pPr marL="457200" indent="-457200">
              <a:buFont typeface="Arial"/>
              <a:buChar char="•"/>
            </a:pPr>
            <a:r>
              <a:rPr lang="en-US" dirty="0"/>
              <a:t>Part Android</a:t>
            </a:r>
          </a:p>
        </p:txBody>
      </p:sp>
      <p:sp>
        <p:nvSpPr>
          <p:cNvPr id="3" name="PB"/>
          <p:cNvSpPr/>
          <p:nvPr/>
        </p:nvSpPr>
        <p:spPr>
          <a:xfrm>
            <a:off x="0" y="9601200"/>
            <a:ext cx="1773382"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507014198"/>
      </p:ext>
    </p:extLst>
  </p:cSld>
  <p:clrMapOvr>
    <a:masterClrMapping/>
  </p:clrMapOvr>
  <p:transition xmlns:p14="http://schemas.microsoft.com/office/powerpoint/2010/mai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xfrm>
            <a:off x="1457037" y="825832"/>
            <a:ext cx="10090727" cy="1474625"/>
          </a:xfrm>
          <a:prstGeom prst="rect">
            <a:avLst/>
          </a:prstGeom>
        </p:spPr>
        <p:txBody>
          <a:bodyPr>
            <a:normAutofit/>
          </a:bodyPr>
          <a:lstStyle/>
          <a:p>
            <a:r>
              <a:rPr lang="en-US" dirty="0" smtClean="0"/>
              <a:t>The Procedures</a:t>
            </a:r>
            <a:endParaRPr dirty="0"/>
          </a:p>
        </p:txBody>
      </p:sp>
      <p:sp>
        <p:nvSpPr>
          <p:cNvPr id="4" name="Shape 150"/>
          <p:cNvSpPr txBox="1">
            <a:spLocks/>
          </p:cNvSpPr>
          <p:nvPr/>
        </p:nvSpPr>
        <p:spPr>
          <a:xfrm>
            <a:off x="1609437" y="5392675"/>
            <a:ext cx="10090727" cy="147462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70000" lnSpcReduction="20000"/>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r>
              <a:rPr lang="en-US" dirty="0" smtClean="0"/>
              <a:t>(Why </a:t>
            </a:r>
            <a:r>
              <a:rPr lang="en-US" i="1" dirty="0" smtClean="0"/>
              <a:t>procedures</a:t>
            </a:r>
            <a:r>
              <a:rPr lang="en-US" dirty="0" smtClean="0"/>
              <a:t>? Isn’t school </a:t>
            </a:r>
            <a:r>
              <a:rPr lang="en-US" i="1" dirty="0" smtClean="0"/>
              <a:t>over</a:t>
            </a:r>
            <a:r>
              <a:rPr lang="en-US" dirty="0" smtClean="0"/>
              <a:t>?!)</a:t>
            </a:r>
          </a:p>
        </p:txBody>
      </p:sp>
      <p:sp>
        <p:nvSpPr>
          <p:cNvPr id="2" name="PB"/>
          <p:cNvSpPr/>
          <p:nvPr/>
        </p:nvSpPr>
        <p:spPr>
          <a:xfrm>
            <a:off x="0" y="9601200"/>
            <a:ext cx="2068945"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25194930"/>
      </p:ext>
    </p:extLst>
  </p:cSld>
  <p:clrMapOvr>
    <a:masterClrMapping/>
  </p:clrMapOvr>
  <p:transition xmlns:p14="http://schemas.microsoft.com/office/powerpoint/2010/mai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xfrm>
            <a:off x="1457037" y="825832"/>
            <a:ext cx="10090727" cy="1474625"/>
          </a:xfrm>
          <a:prstGeom prst="rect">
            <a:avLst/>
          </a:prstGeom>
        </p:spPr>
        <p:txBody>
          <a:bodyPr>
            <a:normAutofit/>
          </a:bodyPr>
          <a:lstStyle/>
          <a:p>
            <a:r>
              <a:rPr lang="en-US" dirty="0" smtClean="0"/>
              <a:t>The Procedures</a:t>
            </a:r>
            <a:endParaRPr dirty="0"/>
          </a:p>
        </p:txBody>
      </p:sp>
      <p:sp>
        <p:nvSpPr>
          <p:cNvPr id="4" name="Shape 150"/>
          <p:cNvSpPr txBox="1">
            <a:spLocks/>
          </p:cNvSpPr>
          <p:nvPr/>
        </p:nvSpPr>
        <p:spPr>
          <a:xfrm>
            <a:off x="883729" y="3084063"/>
            <a:ext cx="11050147" cy="546262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endParaRPr lang="en-US" sz="5600" dirty="0"/>
          </a:p>
        </p:txBody>
      </p:sp>
      <p:sp>
        <p:nvSpPr>
          <p:cNvPr id="3" name="Rectangle 2"/>
          <p:cNvSpPr/>
          <p:nvPr/>
        </p:nvSpPr>
        <p:spPr>
          <a:xfrm>
            <a:off x="1457037" y="3875374"/>
            <a:ext cx="10090727" cy="1448854"/>
          </a:xfrm>
          <a:prstGeom prst="rect">
            <a:avLst/>
          </a:prstGeom>
        </p:spPr>
        <p:txBody>
          <a:bodyPr wrap="square">
            <a:spAutoFit/>
          </a:bodyPr>
          <a:lstStyle/>
          <a:p>
            <a:pPr marL="571500" indent="-571500" algn="l">
              <a:buFont typeface="Arial"/>
              <a:buChar char="•"/>
            </a:pPr>
            <a:r>
              <a:rPr lang="en-US" sz="5400" dirty="0" smtClean="0"/>
              <a:t>Your reasons: _________</a:t>
            </a:r>
            <a:br>
              <a:rPr lang="en-US" sz="5400" dirty="0" smtClean="0"/>
            </a:br>
            <a:endParaRPr lang="en-US" sz="5400" dirty="0" smtClean="0"/>
          </a:p>
          <a:p>
            <a:pPr marL="571500" indent="-571500" algn="l">
              <a:buFont typeface="Arial"/>
              <a:buChar char="•"/>
            </a:pPr>
            <a:r>
              <a:rPr lang="en-US" sz="5400" dirty="0" smtClean="0"/>
              <a:t>How have computers taken over the world?</a:t>
            </a:r>
            <a:endParaRPr lang="en-US" sz="5400" dirty="0"/>
          </a:p>
        </p:txBody>
      </p:sp>
      <p:sp>
        <p:nvSpPr>
          <p:cNvPr id="2" name="PB"/>
          <p:cNvSpPr/>
          <p:nvPr/>
        </p:nvSpPr>
        <p:spPr>
          <a:xfrm>
            <a:off x="0" y="9601200"/>
            <a:ext cx="2364509"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850989969"/>
      </p:ext>
    </p:extLst>
  </p:cSld>
  <p:clrMapOvr>
    <a:masterClrMapping/>
  </p:clrMapOvr>
  <p:transition xmlns:p14="http://schemas.microsoft.com/office/powerpoint/2010/mai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rPr lang="en-US" dirty="0" smtClean="0"/>
              <a:t>The </a:t>
            </a:r>
            <a:r>
              <a:rPr dirty="0" smtClean="0"/>
              <a:t>Procedures</a:t>
            </a:r>
            <a:endParaRPr dirty="0"/>
          </a:p>
        </p:txBody>
      </p:sp>
      <p:sp>
        <p:nvSpPr>
          <p:cNvPr id="153" name="Shape 153"/>
          <p:cNvSpPr>
            <a:spLocks noGrp="1"/>
          </p:cNvSpPr>
          <p:nvPr>
            <p:ph type="body" idx="1"/>
          </p:nvPr>
        </p:nvSpPr>
        <p:spPr>
          <a:prstGeom prst="rect">
            <a:avLst/>
          </a:prstGeom>
        </p:spPr>
        <p:txBody>
          <a:bodyPr>
            <a:normAutofit/>
          </a:bodyPr>
          <a:lstStyle/>
          <a:p>
            <a:pPr marL="404495" indent="-404495" defTabSz="531622">
              <a:spcBef>
                <a:spcPts val="3800"/>
              </a:spcBef>
              <a:defRPr sz="3458"/>
            </a:pPr>
            <a:r>
              <a:rPr lang="en-US" dirty="0" smtClean="0"/>
              <a:t>Especially important because this is not a formal class.</a:t>
            </a:r>
            <a:endParaRPr dirty="0"/>
          </a:p>
          <a:p>
            <a:pPr marL="808990" lvl="1" indent="-404495" defTabSz="531622">
              <a:spcBef>
                <a:spcPts val="3800"/>
              </a:spcBef>
              <a:defRPr sz="3458"/>
            </a:pPr>
            <a:r>
              <a:rPr dirty="0"/>
              <a:t>Lot of freedom in programming in general…but also tons of ways to get lost, confused, frustrated. </a:t>
            </a:r>
            <a:endParaRPr lang="en-US" dirty="0" smtClean="0"/>
          </a:p>
          <a:p>
            <a:pPr marL="808990" lvl="1" indent="-404495" defTabSz="531622">
              <a:spcBef>
                <a:spcPts val="3800"/>
              </a:spcBef>
              <a:defRPr sz="3458"/>
            </a:pPr>
            <a:r>
              <a:rPr lang="en-US" dirty="0" smtClean="0"/>
              <a:t>We want that to happen as little as possible.</a:t>
            </a:r>
            <a:endParaRPr dirty="0"/>
          </a:p>
        </p:txBody>
      </p:sp>
      <p:sp>
        <p:nvSpPr>
          <p:cNvPr id="2" name="PB"/>
          <p:cNvSpPr/>
          <p:nvPr/>
        </p:nvSpPr>
        <p:spPr>
          <a:xfrm>
            <a:off x="0" y="9601200"/>
            <a:ext cx="2660073"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167577512"/>
      </p:ext>
    </p:extLst>
  </p:cSld>
  <p:clrMapOvr>
    <a:masterClrMapping/>
  </p:clrMapOvr>
  <p:transition xmlns:p14="http://schemas.microsoft.com/office/powerpoint/2010/main" spd="slow"/>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7344</TotalTime>
  <Words>1571</Words>
  <Application>Microsoft Macintosh PowerPoint</Application>
  <PresentationFormat>Custom</PresentationFormat>
  <Paragraphs>202</Paragraphs>
  <Slides>44</Slides>
  <Notes>19</Notes>
  <HiddenSlides>0</HiddenSlides>
  <MMClips>1</MMClips>
  <ScaleCrop>false</ScaleCrop>
  <HeadingPairs>
    <vt:vector size="4" baseType="variant">
      <vt:variant>
        <vt:lpstr>Theme</vt:lpstr>
      </vt:variant>
      <vt:variant>
        <vt:i4>1</vt:i4>
      </vt:variant>
      <vt:variant>
        <vt:lpstr>Slide Titles</vt:lpstr>
      </vt:variant>
      <vt:variant>
        <vt:i4>44</vt:i4>
      </vt:variant>
    </vt:vector>
  </HeadingPairs>
  <TitlesOfParts>
    <vt:vector size="45" baseType="lpstr">
      <vt:lpstr>Black</vt:lpstr>
      <vt:lpstr>Day 1 (MM/DD/YYYY)</vt:lpstr>
      <vt:lpstr>Welcome!</vt:lpstr>
      <vt:lpstr>Today’s Goals</vt:lpstr>
      <vt:lpstr>The Teachers</vt:lpstr>
      <vt:lpstr>PowerPoint Presentation</vt:lpstr>
      <vt:lpstr>PowerPoint Presentation</vt:lpstr>
      <vt:lpstr>The Procedures</vt:lpstr>
      <vt:lpstr>The Procedures</vt:lpstr>
      <vt:lpstr>The Procedures</vt:lpstr>
      <vt:lpstr>The Procedures</vt:lpstr>
      <vt:lpstr>The Procedures</vt:lpstr>
      <vt:lpstr>The Procedures</vt:lpstr>
      <vt:lpstr>The Procedures</vt:lpstr>
      <vt:lpstr>The Procedures</vt:lpstr>
      <vt:lpstr>The Procedures</vt:lpstr>
      <vt:lpstr>Questions?</vt:lpstr>
      <vt:lpstr>Today’s Goals</vt:lpstr>
      <vt:lpstr>Meet the Team</vt:lpstr>
      <vt:lpstr>Today’s Goals</vt:lpstr>
      <vt:lpstr>Why are we here?</vt:lpstr>
      <vt:lpstr>Team Goals</vt:lpstr>
      <vt:lpstr>Why are you here?</vt:lpstr>
      <vt:lpstr>Individual Goals</vt:lpstr>
      <vt:lpstr>Goal Map</vt:lpstr>
      <vt:lpstr>Today’s Goals</vt:lpstr>
      <vt:lpstr>How will this work?</vt:lpstr>
      <vt:lpstr>Flow of Class</vt:lpstr>
      <vt:lpstr>Today’s Goals</vt:lpstr>
      <vt:lpstr>It’s like a contract… but collaborative</vt:lpstr>
      <vt:lpstr>Sample Team Agreement</vt:lpstr>
      <vt:lpstr>Sample Team Agreement</vt:lpstr>
      <vt:lpstr>Sample Team Agreement</vt:lpstr>
      <vt:lpstr>D-Code  Team Agreement</vt:lpstr>
      <vt:lpstr>Today’s Goals</vt:lpstr>
      <vt:lpstr>break;</vt:lpstr>
      <vt:lpstr>PowerPoint Presentation</vt:lpstr>
      <vt:lpstr>Anatomy of an EarSketch Project:  What is programming?</vt:lpstr>
      <vt:lpstr>PowerPoint Presentation</vt:lpstr>
      <vt:lpstr>continue;</vt:lpstr>
      <vt:lpstr>Wait! Didn’t you say Dev Time?!</vt:lpstr>
      <vt:lpstr>Developers Use Tools</vt:lpstr>
      <vt:lpstr>Udacity Challenge</vt:lpstr>
      <vt:lpstr>PowerPoint Presentation</vt:lpstr>
      <vt:lpstr>Today’s Goals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Day 1 (MM/DD/YYYY)</dc:title>
  <cp:lastModifiedBy>Kyle Ofori</cp:lastModifiedBy>
  <cp:revision>54</cp:revision>
  <dcterms:modified xsi:type="dcterms:W3CDTF">2016-01-28T17:22:09Z</dcterms:modified>
</cp:coreProperties>
</file>